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051" r:id="rId1"/>
    <p:sldMasterId id="2147483683" r:id="rId2"/>
    <p:sldMasterId id="2147485844" r:id="rId3"/>
    <p:sldMasterId id="2147483660" r:id="rId4"/>
    <p:sldMasterId id="2147483648" r:id="rId5"/>
  </p:sldMasterIdLst>
  <p:notesMasterIdLst>
    <p:notesMasterId r:id="rId26"/>
  </p:notesMasterIdLst>
  <p:sldIdLst>
    <p:sldId id="1242" r:id="rId6"/>
    <p:sldId id="1250" r:id="rId7"/>
    <p:sldId id="1215" r:id="rId8"/>
    <p:sldId id="1214" r:id="rId9"/>
    <p:sldId id="1213" r:id="rId10"/>
    <p:sldId id="1212" r:id="rId11"/>
    <p:sldId id="851" r:id="rId12"/>
    <p:sldId id="852" r:id="rId13"/>
    <p:sldId id="1237" r:id="rId14"/>
    <p:sldId id="1243" r:id="rId15"/>
    <p:sldId id="1246" r:id="rId16"/>
    <p:sldId id="1244" r:id="rId17"/>
    <p:sldId id="1245" r:id="rId18"/>
    <p:sldId id="1230" r:id="rId19"/>
    <p:sldId id="1235" r:id="rId20"/>
    <p:sldId id="1236" r:id="rId21"/>
    <p:sldId id="849" r:id="rId22"/>
    <p:sldId id="1228" r:id="rId23"/>
    <p:sldId id="1248" r:id="rId24"/>
    <p:sldId id="124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79272" autoAdjust="0"/>
  </p:normalViewPr>
  <p:slideViewPr>
    <p:cSldViewPr snapToGrid="0" showGuides="1">
      <p:cViewPr varScale="1">
        <p:scale>
          <a:sx n="90" d="100"/>
          <a:sy n="90" d="100"/>
        </p:scale>
        <p:origin x="136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F7C22-B59C-4CD5-BC46-F05CF70ADDA2}"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58C3E-258C-469D-92C2-EF8308778470}" type="slidenum">
              <a:rPr lang="en-US" smtClean="0"/>
              <a:t>‹#›</a:t>
            </a:fld>
            <a:endParaRPr lang="en-US"/>
          </a:p>
        </p:txBody>
      </p:sp>
    </p:spTree>
    <p:extLst>
      <p:ext uri="{BB962C8B-B14F-4D97-AF65-F5344CB8AC3E}">
        <p14:creationId xmlns:p14="http://schemas.microsoft.com/office/powerpoint/2010/main" val="9759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9000"/>
            <a:r>
              <a:rPr lang="en-US" altLang="en-US" dirty="0">
                <a:latin typeface="Arial" panose="020B0604020202020204" pitchFamily="34" charset="0"/>
              </a:rPr>
              <a:t>Thank you for respecting our intellectual property. </a:t>
            </a:r>
          </a:p>
          <a:p>
            <a:pPr defTabSz="889000"/>
            <a:endParaRPr lang="en-US" altLang="en-US" dirty="0">
              <a:latin typeface="Arial" panose="020B0604020202020204" pitchFamily="34" charset="0"/>
            </a:endParaRPr>
          </a:p>
          <a:p>
            <a:pPr defTabSz="889000"/>
            <a:r>
              <a:rPr lang="en-US" altLang="en-US" dirty="0">
                <a:latin typeface="Arial" panose="020B0604020202020204" pitchFamily="34" charset="0"/>
              </a:rPr>
              <a:t>These slides are provided as a service to Kirkpatrick Certified Consultants to help them to gain support and partnership within their own organizations. </a:t>
            </a:r>
          </a:p>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1</a:t>
            </a:fld>
            <a:endParaRPr lang="en-US" dirty="0"/>
          </a:p>
        </p:txBody>
      </p:sp>
    </p:spTree>
    <p:extLst>
      <p:ext uri="{BB962C8B-B14F-4D97-AF65-F5344CB8AC3E}">
        <p14:creationId xmlns:p14="http://schemas.microsoft.com/office/powerpoint/2010/main" val="104263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Arial" panose="020B0604020202020204" pitchFamily="34" charset="0"/>
              </a:rPr>
              <a:t>Guidelines for what to do and say</a:t>
            </a:r>
          </a:p>
          <a:p>
            <a:endParaRPr lang="en-US" altLang="en-US" sz="1200" dirty="0">
              <a:latin typeface="Arial" panose="020B0604020202020204" pitchFamily="34" charset="0"/>
            </a:endParaRPr>
          </a:p>
          <a:p>
            <a:r>
              <a:rPr lang="en-US" altLang="en-US" sz="1200" dirty="0">
                <a:latin typeface="Arial" panose="020B0604020202020204" pitchFamily="34" charset="0"/>
              </a:rPr>
              <a:t>Rob Brinkerhoff, a professor at Western Michigan University and one of the world authorities on training evaluation, began studying factors that lead to on-the-job application in 1995. Here he conducted a study in 2006 which has been replicated numerous times by various researchers. </a:t>
            </a:r>
          </a:p>
          <a:p>
            <a:endParaRPr lang="en-US" altLang="en-US" sz="1200" dirty="0">
              <a:latin typeface="Arial" panose="020B0604020202020204" pitchFamily="34" charset="0"/>
            </a:endParaRPr>
          </a:p>
          <a:p>
            <a:r>
              <a:rPr lang="en-US" altLang="en-US" sz="1200" dirty="0">
                <a:latin typeface="Arial" panose="020B0604020202020204" pitchFamily="34" charset="0"/>
              </a:rPr>
              <a:t>They had two groups: </a:t>
            </a:r>
          </a:p>
          <a:p>
            <a:endParaRPr lang="en-US" altLang="en-US" sz="1200" dirty="0">
              <a:latin typeface="Arial" panose="020B0604020202020204" pitchFamily="34" charset="0"/>
            </a:endParaRPr>
          </a:p>
          <a:p>
            <a:r>
              <a:rPr lang="en-US" altLang="en-US" sz="1200" dirty="0">
                <a:latin typeface="Arial" panose="020B0604020202020204" pitchFamily="34" charset="0"/>
              </a:rPr>
              <a:t>The first group did what most training professionals do: they really focused on the training event - the design, development and delivery of it. They invested very little in what happened before or after the training. We call this “the old training model.”</a:t>
            </a:r>
            <a:endParaRPr lang="en-US" altLang="ja-JP" sz="1200" i="1" dirty="0">
              <a:latin typeface="Arial" panose="020B0604020202020204" pitchFamily="34" charset="0"/>
            </a:endParaRPr>
          </a:p>
          <a:p>
            <a:endParaRPr lang="en-US" altLang="en-US" sz="1200" dirty="0">
              <a:solidFill>
                <a:srgbClr val="006563"/>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F758C3E-258C-469D-92C2-EF8308778470}" type="slidenum">
              <a:rPr lang="en-US" smtClean="0"/>
              <a:t>10</a:t>
            </a:fld>
            <a:endParaRPr lang="en-US"/>
          </a:p>
        </p:txBody>
      </p:sp>
    </p:spTree>
    <p:extLst>
      <p:ext uri="{BB962C8B-B14F-4D97-AF65-F5344CB8AC3E}">
        <p14:creationId xmlns:p14="http://schemas.microsoft.com/office/powerpoint/2010/main" val="243841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Arial" panose="020B0604020202020204" pitchFamily="34" charset="0"/>
              </a:rPr>
              <a:t>Guidelines for what to do and say</a:t>
            </a:r>
          </a:p>
          <a:p>
            <a:endParaRPr lang="en-US" altLang="en-US" sz="1200" dirty="0">
              <a:latin typeface="Arial" panose="020B0604020202020204" pitchFamily="34" charset="0"/>
            </a:endParaRPr>
          </a:p>
          <a:p>
            <a:r>
              <a:rPr lang="en-US" altLang="en-US" sz="1200" dirty="0">
                <a:latin typeface="Arial" panose="020B0604020202020204" pitchFamily="34" charset="0"/>
              </a:rPr>
              <a:t>Here’s what happened for group 1. After the training was complete:</a:t>
            </a:r>
          </a:p>
          <a:p>
            <a:endParaRPr lang="en-US" altLang="en-US" sz="1200" dirty="0">
              <a:latin typeface="Arial" panose="020B0604020202020204" pitchFamily="34" charset="0"/>
            </a:endParaRPr>
          </a:p>
          <a:p>
            <a:pPr>
              <a:buFontTx/>
              <a:buChar char="-"/>
            </a:pPr>
            <a:r>
              <a:rPr lang="en-US" altLang="en-US" sz="1200" dirty="0">
                <a:latin typeface="Arial" panose="020B0604020202020204" pitchFamily="34" charset="0"/>
              </a:rPr>
              <a:t> 15% of the training graduates never bothered to try to perform the new behaviors they learned in training.</a:t>
            </a:r>
          </a:p>
          <a:p>
            <a:pPr>
              <a:buFontTx/>
              <a:buChar char="-"/>
            </a:pPr>
            <a:endParaRPr lang="en-US" altLang="en-US" sz="1200" dirty="0">
              <a:latin typeface="Arial" panose="020B0604020202020204" pitchFamily="34" charset="0"/>
            </a:endParaRPr>
          </a:p>
          <a:p>
            <a:pPr>
              <a:buFontTx/>
              <a:buChar char="-"/>
            </a:pPr>
            <a:r>
              <a:rPr lang="en-US" altLang="en-US" sz="1200" dirty="0">
                <a:latin typeface="Arial" panose="020B0604020202020204" pitchFamily="34" charset="0"/>
              </a:rPr>
              <a:t> 70% of them tried, but failed for some reason. This was due to a variety of factors in the job environment. For example, they may have had a boss who said that they would do things a different way in their department. They may not have felt comfortable doing the new skill, so reverted to the “old way”. They may not have had the necessary equipment or tools. Or perhaps they just did not see a reason to put forth the effort to try something new, and there was no punishment for continuing to do what had always been done.</a:t>
            </a:r>
          </a:p>
          <a:p>
            <a:pPr>
              <a:buFontTx/>
              <a:buChar char="-"/>
            </a:pPr>
            <a:endParaRPr lang="en-US" altLang="en-US" sz="1200" dirty="0">
              <a:latin typeface="Arial" panose="020B0604020202020204" pitchFamily="34" charset="0"/>
            </a:endParaRPr>
          </a:p>
          <a:p>
            <a:pPr>
              <a:buFontTx/>
              <a:buChar char="-"/>
            </a:pPr>
            <a:r>
              <a:rPr lang="en-US" altLang="en-US" sz="1200" dirty="0">
                <a:latin typeface="Arial" panose="020B0604020202020204" pitchFamily="34" charset="0"/>
              </a:rPr>
              <a:t> Only 15% of the training graduates in this group managed to sustain new behaviors on the job.</a:t>
            </a:r>
            <a:endParaRPr lang="en-US" altLang="en-US" sz="1200" i="1" dirty="0">
              <a:latin typeface="Arial" panose="020B0604020202020204" pitchFamily="34" charset="0"/>
            </a:endParaRPr>
          </a:p>
          <a:p>
            <a:endParaRPr lang="en-US" altLang="en-US" sz="1200" dirty="0">
              <a:solidFill>
                <a:srgbClr val="006563"/>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F758C3E-258C-469D-92C2-EF8308778470}" type="slidenum">
              <a:rPr lang="en-US" smtClean="0"/>
              <a:t>11</a:t>
            </a:fld>
            <a:endParaRPr lang="en-US"/>
          </a:p>
        </p:txBody>
      </p:sp>
    </p:spTree>
    <p:extLst>
      <p:ext uri="{BB962C8B-B14F-4D97-AF65-F5344CB8AC3E}">
        <p14:creationId xmlns:p14="http://schemas.microsoft.com/office/powerpoint/2010/main" val="71633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Arial" panose="020B0604020202020204" pitchFamily="34" charset="0"/>
              </a:rPr>
              <a:t>Guidelines for what to do and say</a:t>
            </a:r>
          </a:p>
          <a:p>
            <a:endParaRPr lang="en-US" altLang="en-US" sz="1200" dirty="0">
              <a:latin typeface="Arial" panose="020B0604020202020204" pitchFamily="34" charset="0"/>
            </a:endParaRPr>
          </a:p>
          <a:p>
            <a:r>
              <a:rPr lang="en-US" altLang="en-US" sz="1200" dirty="0">
                <a:latin typeface="Arial" panose="020B0604020202020204" pitchFamily="34" charset="0"/>
              </a:rPr>
              <a:t>The second group, which, by the way, took a lot longer to find, used a different approach to the training. </a:t>
            </a:r>
          </a:p>
          <a:p>
            <a:endParaRPr lang="en-US" altLang="en-US" sz="1200" dirty="0">
              <a:latin typeface="Arial" panose="020B0604020202020204" pitchFamily="34" charset="0"/>
            </a:endParaRPr>
          </a:p>
          <a:p>
            <a:r>
              <a:rPr lang="en-US" altLang="en-US" sz="1200" dirty="0">
                <a:latin typeface="Arial" panose="020B0604020202020204" pitchFamily="34" charset="0"/>
              </a:rPr>
              <a:t>They invested a quarter of their time in talking with business leaders to identify targeted Level 4 outcomes, preparing training participants and their supervisors for what would happen during training and their roles before, during and after it.</a:t>
            </a:r>
          </a:p>
          <a:p>
            <a:endParaRPr lang="en-US" altLang="en-US" sz="1200" dirty="0">
              <a:latin typeface="Arial" panose="020B0604020202020204" pitchFamily="34" charset="0"/>
            </a:endParaRPr>
          </a:p>
          <a:p>
            <a:r>
              <a:rPr lang="en-US" altLang="en-US" sz="1200" dirty="0">
                <a:latin typeface="Arial" panose="020B0604020202020204" pitchFamily="34" charset="0"/>
              </a:rPr>
              <a:t>They invested another quarter of their resources in the training event itself.</a:t>
            </a:r>
          </a:p>
          <a:p>
            <a:endParaRPr lang="en-US" altLang="en-US" sz="1200" dirty="0">
              <a:latin typeface="Arial" panose="020B0604020202020204" pitchFamily="34" charset="0"/>
            </a:endParaRPr>
          </a:p>
          <a:p>
            <a:r>
              <a:rPr lang="en-US" altLang="en-US" sz="1200" dirty="0">
                <a:latin typeface="Arial" panose="020B0604020202020204" pitchFamily="34" charset="0"/>
              </a:rPr>
              <a:t>They reserved half of their resources to support performance of critical behaviors on the job. </a:t>
            </a:r>
            <a:endParaRPr lang="en-US" altLang="en-US" sz="1200" i="1" dirty="0">
              <a:latin typeface="Arial" panose="020B0604020202020204" pitchFamily="34" charset="0"/>
            </a:endParaRPr>
          </a:p>
          <a:p>
            <a:endParaRPr lang="en-US" altLang="en-US" sz="1200" dirty="0">
              <a:solidFill>
                <a:srgbClr val="006563"/>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F758C3E-258C-469D-92C2-EF8308778470}" type="slidenum">
              <a:rPr lang="en-US" smtClean="0"/>
              <a:t>12</a:t>
            </a:fld>
            <a:endParaRPr lang="en-US"/>
          </a:p>
        </p:txBody>
      </p:sp>
    </p:spTree>
    <p:extLst>
      <p:ext uri="{BB962C8B-B14F-4D97-AF65-F5344CB8AC3E}">
        <p14:creationId xmlns:p14="http://schemas.microsoft.com/office/powerpoint/2010/main" val="4260445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 The results for the second group were dramatically different than the first. Remember, they did not use more resources; they simply used them differently. </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 Only 5% of the training graduates never bothered to try the new skills.</a:t>
            </a:r>
          </a:p>
          <a:p>
            <a:pPr>
              <a:buFontTx/>
              <a:buChar char="-"/>
            </a:pPr>
            <a:r>
              <a:rPr lang="en-US" altLang="en-US" dirty="0">
                <a:latin typeface="Arial" panose="020B0604020202020204" pitchFamily="34" charset="0"/>
              </a:rPr>
              <a:t> Only 10% tried, but failed for some reason.</a:t>
            </a:r>
          </a:p>
          <a:p>
            <a:pPr>
              <a:buFontTx/>
              <a:buChar char="-"/>
            </a:pPr>
            <a:r>
              <a:rPr lang="en-US" altLang="en-US" dirty="0">
                <a:latin typeface="Arial" panose="020B0604020202020204" pitchFamily="34" charset="0"/>
              </a:rPr>
              <a:t> A full 85% of the training graduates were successful in sustaining the new behaviors on the job. Many (most?) of the 70% that were lost in the earlier model were saved here due to even a small amount of support.</a:t>
            </a:r>
          </a:p>
          <a:p>
            <a:pPr>
              <a:buFontTx/>
              <a:buChar char="-"/>
            </a:pPr>
            <a:endParaRPr lang="en-US" altLang="en-US" dirty="0">
              <a:latin typeface="Arial" panose="020B0604020202020204" pitchFamily="34" charset="0"/>
            </a:endParaRPr>
          </a:p>
          <a:p>
            <a:r>
              <a:rPr lang="en-US" altLang="en-US" dirty="0">
                <a:latin typeface="Arial" panose="020B0604020202020204" pitchFamily="34" charset="0"/>
              </a:rPr>
              <a:t>What are the implications? (Take a few volunteers from the group. Look for responses like: we need to stop focusing on just the training event. Training professionals and department managers need to work together before and after training. We need to do things differently than we are now.)</a:t>
            </a:r>
          </a:p>
          <a:p>
            <a:endParaRPr lang="en-US" altLang="en-US" dirty="0">
              <a:latin typeface="Arial" panose="020B0604020202020204" pitchFamily="34" charset="0"/>
            </a:endParaRPr>
          </a:p>
          <a:p>
            <a:r>
              <a:rPr lang="en-US" altLang="en-US" dirty="0">
                <a:latin typeface="Arial" panose="020B0604020202020204" pitchFamily="34" charset="0"/>
              </a:rPr>
              <a:t>15% application is NOT going to bring about any significant Level 4 results. And think of the impact this balanced approach will have on those 70% from the first group who were well-meaning and enthusiastic to apply what they learned, only to become discouraged and give up.</a:t>
            </a:r>
            <a:endParaRPr lang="en-US" altLang="en-US" i="1"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F758C3E-258C-469D-92C2-EF8308778470}" type="slidenum">
              <a:rPr lang="en-US" smtClean="0"/>
              <a:t>13</a:t>
            </a:fld>
            <a:endParaRPr lang="en-US"/>
          </a:p>
        </p:txBody>
      </p:sp>
    </p:spTree>
    <p:extLst>
      <p:ext uri="{BB962C8B-B14F-4D97-AF65-F5344CB8AC3E}">
        <p14:creationId xmlns:p14="http://schemas.microsoft.com/office/powerpoint/2010/main" val="356409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The difference between groups 1 and 2 in the Brinkerhoff study punctuate the importance of what happens before and after training, on the job. </a:t>
            </a:r>
          </a:p>
          <a:p>
            <a:endParaRPr lang="en-US" altLang="en-US" dirty="0">
              <a:latin typeface="Arial" panose="020B0604020202020204" pitchFamily="34" charset="0"/>
            </a:endParaRPr>
          </a:p>
          <a:p>
            <a:r>
              <a:rPr lang="en-US" altLang="en-US" dirty="0">
                <a:latin typeface="Arial" panose="020B0604020202020204" pitchFamily="34" charset="0"/>
              </a:rPr>
              <a:t>This brings up a key definition: required drivers. These are processes and systems that reinforce, monitor, encourage and reward performance of critical behaviors on the job after training. </a:t>
            </a:r>
          </a:p>
          <a:p>
            <a:endParaRPr lang="en-US" altLang="en-US" dirty="0">
              <a:latin typeface="Arial" panose="020B0604020202020204" pitchFamily="34" charset="0"/>
            </a:endParaRPr>
          </a:p>
          <a:p>
            <a:r>
              <a:rPr lang="en-US" altLang="en-US" dirty="0">
                <a:latin typeface="Arial" panose="020B0604020202020204" pitchFamily="34" charset="0"/>
              </a:rPr>
              <a:t>Group 1 relied on the training event almost exclusively to bring about the desired change in behaviors, and therefore the ultimate result. As you saw, this was not terribly successful. </a:t>
            </a:r>
          </a:p>
          <a:p>
            <a:endParaRPr lang="en-US" altLang="en-US" dirty="0">
              <a:latin typeface="Arial" panose="020B0604020202020204" pitchFamily="34" charset="0"/>
            </a:endParaRPr>
          </a:p>
          <a:p>
            <a:r>
              <a:rPr lang="en-US" altLang="en-US" dirty="0">
                <a:latin typeface="Arial" panose="020B0604020202020204" pitchFamily="34" charset="0"/>
              </a:rPr>
              <a:t>Group 2 recognized the critical role of required drivers, and dedicated 75% of their training resources to ensuring that the application environment would be conducive, and helping graduates on the job as much as they can. It requires supervisors and managers to be active participants in the process. </a:t>
            </a:r>
          </a:p>
          <a:p>
            <a:endParaRPr lang="en-US" altLang="en-US" dirty="0">
              <a:latin typeface="Arial" panose="020B0604020202020204" pitchFamily="34" charset="0"/>
            </a:endParaRPr>
          </a:p>
          <a:p>
            <a:r>
              <a:rPr lang="en-US" altLang="en-US" dirty="0">
                <a:latin typeface="Arial" panose="020B0604020202020204" pitchFamily="34" charset="0"/>
              </a:rPr>
              <a:t>The degree to which a solid plan including required drivers is created is the best predictor of program success. </a:t>
            </a:r>
          </a:p>
          <a:p>
            <a:endParaRPr lang="en-US" altLang="en-US" dirty="0">
              <a:latin typeface="Arial" panose="020B0604020202020204" pitchFamily="34" charset="0"/>
            </a:endParaRPr>
          </a:p>
          <a:p>
            <a:r>
              <a:rPr lang="en-US" altLang="en-US" dirty="0">
                <a:latin typeface="Arial" panose="020B0604020202020204" pitchFamily="34" charset="0"/>
              </a:rPr>
              <a:t>(This is an opportunity to open up a bit of discussion surrounding what your organization does today, and thoughts about how it might be enhanced.)</a:t>
            </a:r>
          </a:p>
        </p:txBody>
      </p:sp>
      <p:sp>
        <p:nvSpPr>
          <p:cNvPr id="4" name="Slide Number Placeholder 3"/>
          <p:cNvSpPr>
            <a:spLocks noGrp="1"/>
          </p:cNvSpPr>
          <p:nvPr>
            <p:ph type="sldNum" sz="quarter" idx="10"/>
          </p:nvPr>
        </p:nvSpPr>
        <p:spPr/>
        <p:txBody>
          <a:bodyPr lIns="94057" tIns="47029" rIns="94057" bIns="47029"/>
          <a:lstStyle/>
          <a:p>
            <a:pPr marL="0" marR="0" lvl="0" indent="0" algn="l" defTabSz="914400" rtl="0" eaLnBrk="0" fontAlgn="base" latinLnBrk="0" hangingPunct="0">
              <a:lnSpc>
                <a:spcPct val="100000"/>
              </a:lnSpc>
              <a:spcBef>
                <a:spcPct val="0"/>
              </a:spcBef>
              <a:spcAft>
                <a:spcPct val="0"/>
              </a:spcAft>
              <a:buClrTx/>
              <a:buSzTx/>
              <a:buFontTx/>
              <a:buNone/>
              <a:tabLst/>
              <a:defRPr/>
            </a:pPr>
            <a:fld id="{F042D4B2-89C4-4802-B3E5-665C18A92D4A}" type="slidenum">
              <a:rPr kumimoji="0" lang="en-US" sz="1800" b="0" i="0" u="none" strike="noStrike" kern="1200" cap="none" spc="0" normalizeH="0" baseline="0" noProof="0" smtClean="0">
                <a:ln>
                  <a:noFill/>
                </a:ln>
                <a:solidFill>
                  <a:srgbClr val="000000"/>
                </a:solidFill>
                <a:effectLst/>
                <a:uLnTx/>
                <a:uFillTx/>
                <a:latin typeface="Bookman Old Style" panose="02050604050505020204" pitchFamily="18" charset="0"/>
                <a:ea typeface="+mn-ea"/>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panose="020B0604020202020204" pitchFamily="34" charset="0"/>
            </a:endParaRPr>
          </a:p>
        </p:txBody>
      </p:sp>
    </p:spTree>
    <p:extLst>
      <p:ext uri="{BB962C8B-B14F-4D97-AF65-F5344CB8AC3E}">
        <p14:creationId xmlns:p14="http://schemas.microsoft.com/office/powerpoint/2010/main" val="234016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xfrm>
            <a:off x="685800" y="1143000"/>
            <a:ext cx="5486400" cy="3086100"/>
          </a:xfrm>
          <a:ln/>
        </p:spPr>
      </p:sp>
      <p:sp>
        <p:nvSpPr>
          <p:cNvPr id="157699" name="Notes Placeholder 2"/>
          <p:cNvSpPr>
            <a:spLocks noGrp="1"/>
          </p:cNvSpPr>
          <p:nvPr>
            <p:ph type="body" idx="1"/>
          </p:nvPr>
        </p:nvSpPr>
        <p:spPr>
          <a:xfrm>
            <a:off x="710569" y="4460243"/>
            <a:ext cx="5681343" cy="4224654"/>
          </a:xfrm>
          <a:prstGeom prst="rect">
            <a:avLst/>
          </a:prstGeom>
          <a:noFill/>
          <a:ln/>
        </p:spPr>
        <p:txBody>
          <a:bodyPr lIns="91685" tIns="45842" rIns="91685" bIns="45842"/>
          <a:lstStyle/>
          <a:p>
            <a:r>
              <a:rPr lang="en-US" altLang="en-US" b="1" dirty="0">
                <a:latin typeface="Arial" panose="020B0604020202020204" pitchFamily="34" charset="0"/>
              </a:rPr>
              <a:t>Guidelines for what to do and say</a:t>
            </a:r>
          </a:p>
          <a:p>
            <a:endParaRPr lang="en-US" altLang="en-US" dirty="0">
              <a:latin typeface="Arial" pitchFamily="34" charset="0"/>
            </a:endParaRPr>
          </a:p>
          <a:p>
            <a:r>
              <a:rPr lang="en-US" altLang="en-US" dirty="0">
                <a:latin typeface="Arial" pitchFamily="34" charset="0"/>
              </a:rPr>
              <a:t>This brings us to another important point. Every organization has multiple initiatives and programs running concurrently. This can create channel conflict, because some departments think their program is more important than others. </a:t>
            </a:r>
          </a:p>
          <a:p>
            <a:endParaRPr lang="en-US" altLang="en-US" dirty="0">
              <a:latin typeface="Arial" pitchFamily="34" charset="0"/>
            </a:endParaRPr>
          </a:p>
          <a:p>
            <a:r>
              <a:rPr lang="en-US" altLang="en-US" dirty="0">
                <a:latin typeface="Arial" pitchFamily="34" charset="0"/>
              </a:rPr>
              <a:t>There is a way to align all programs so that they work in harmony and contribute to the highest level goal, and that is by defining leading indicators. </a:t>
            </a:r>
          </a:p>
          <a:p>
            <a:endParaRPr lang="en-US" altLang="en-US" dirty="0">
              <a:latin typeface="Arial" pitchFamily="34" charset="0"/>
            </a:endParaRPr>
          </a:p>
          <a:p>
            <a:r>
              <a:rPr lang="en-US" altLang="en-US" dirty="0">
                <a:latin typeface="Arial" pitchFamily="34" charset="0"/>
              </a:rPr>
              <a:t>Leading indicators are short term observations and measurements that critical behaviors are on trick to create a positive impact on desired results. </a:t>
            </a:r>
          </a:p>
          <a:p>
            <a:endParaRPr lang="en-US" altLang="en-US" dirty="0">
              <a:latin typeface="Arial" pitchFamily="34" charset="0"/>
            </a:endParaRPr>
          </a:p>
          <a:p>
            <a:r>
              <a:rPr lang="en-US" altLang="en-US" dirty="0">
                <a:latin typeface="Arial" pitchFamily="34" charset="0"/>
              </a:rPr>
              <a:t>I</a:t>
            </a:r>
            <a:r>
              <a:rPr lang="ja-JP" altLang="en-US" dirty="0">
                <a:latin typeface="Arial" panose="020B0604020202020204" pitchFamily="34" charset="0"/>
              </a:rPr>
              <a:t>’</a:t>
            </a:r>
            <a:r>
              <a:rPr lang="en-US" altLang="ja-JP" dirty="0" err="1">
                <a:latin typeface="Arial" panose="020B0604020202020204" pitchFamily="34" charset="0"/>
              </a:rPr>
              <a:t>ll</a:t>
            </a:r>
            <a:r>
              <a:rPr lang="en-US" altLang="ja-JP" dirty="0">
                <a:latin typeface="Arial" panose="020B0604020202020204" pitchFamily="34" charset="0"/>
              </a:rPr>
              <a:t> show you an example of what I mean by this (next slide). </a:t>
            </a:r>
            <a:endParaRPr lang="en-US" altLang="en-US" dirty="0">
              <a:latin typeface="Arial" panose="020B0604020202020204" pitchFamily="34" charset="0"/>
            </a:endParaRPr>
          </a:p>
        </p:txBody>
      </p:sp>
    </p:spTree>
    <p:extLst>
      <p:ext uri="{BB962C8B-B14F-4D97-AF65-F5344CB8AC3E}">
        <p14:creationId xmlns:p14="http://schemas.microsoft.com/office/powerpoint/2010/main" val="2129449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xfrm>
            <a:off x="685800" y="1143000"/>
            <a:ext cx="5486400" cy="3086100"/>
          </a:xfrm>
          <a:ln/>
        </p:spPr>
      </p:sp>
      <p:sp>
        <p:nvSpPr>
          <p:cNvPr id="158723" name="Notes Placeholder 2"/>
          <p:cNvSpPr>
            <a:spLocks noGrp="1"/>
          </p:cNvSpPr>
          <p:nvPr>
            <p:ph type="body" idx="1"/>
          </p:nvPr>
        </p:nvSpPr>
        <p:spPr>
          <a:xfrm>
            <a:off x="710569" y="4460243"/>
            <a:ext cx="5681343" cy="4224654"/>
          </a:xfrm>
          <a:prstGeom prst="rect">
            <a:avLst/>
          </a:prstGeom>
          <a:noFill/>
          <a:ln/>
        </p:spPr>
        <p:txBody>
          <a:bodyPr lIns="91685" tIns="45842" rIns="91685" bIns="45842"/>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Wendy find better rendering of this slide that is editable. Margins need 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Recolor to new template colors</a:t>
            </a:r>
          </a:p>
          <a:p>
            <a:endParaRPr lang="en-US" altLang="en-US" dirty="0">
              <a:latin typeface="Arial" pitchFamily="34" charset="0"/>
            </a:endParaRPr>
          </a:p>
        </p:txBody>
      </p:sp>
    </p:spTree>
    <p:extLst>
      <p:ext uri="{BB962C8B-B14F-4D97-AF65-F5344CB8AC3E}">
        <p14:creationId xmlns:p14="http://schemas.microsoft.com/office/powerpoint/2010/main" val="230979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D2EEA8C-E50A-FCA1-32AD-411515DD31A5}"/>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65637189-444D-B6A4-2955-547AEA40C8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Guidelines for what to do and say</a:t>
            </a:r>
          </a:p>
          <a:p>
            <a:endParaRPr lang="en-US" altLang="en-US">
              <a:latin typeface="Arial" panose="020B0604020202020204" pitchFamily="34" charset="0"/>
            </a:endParaRPr>
          </a:p>
          <a:p>
            <a:r>
              <a:rPr lang="en-US" altLang="en-US">
                <a:latin typeface="Arial" panose="020B0604020202020204" pitchFamily="34" charset="0"/>
              </a:rPr>
              <a:t>This is a picture of a Kirkpatrick certification program participant from Kaiser Permanente Healthcare in the US. </a:t>
            </a:r>
          </a:p>
          <a:p>
            <a:endParaRPr lang="en-US" altLang="en-US">
              <a:latin typeface="Arial" panose="020B0604020202020204" pitchFamily="34" charset="0"/>
            </a:endParaRPr>
          </a:p>
          <a:p>
            <a:r>
              <a:rPr lang="en-US" altLang="en-US">
                <a:latin typeface="Arial" panose="020B0604020202020204" pitchFamily="34" charset="0"/>
              </a:rPr>
              <a:t>Melissa’s concern, which prompted her to create this picture, was that she was hesitant to commit to a business level target, “since then key stakeholders might expect me to move that needle all by myself.” </a:t>
            </a:r>
          </a:p>
          <a:p>
            <a:endParaRPr lang="en-US" altLang="en-US">
              <a:latin typeface="Arial" panose="020B0604020202020204" pitchFamily="34" charset="0"/>
            </a:endParaRPr>
          </a:p>
          <a:p>
            <a:r>
              <a:rPr lang="en-US" altLang="en-US">
                <a:latin typeface="Arial" panose="020B0604020202020204" pitchFamily="34" charset="0"/>
              </a:rPr>
              <a:t>A discussion ensued about the fact that no training program, no matter how great, can significantly influence business results on its own. It can, however, be one of many programs or initiatives that make a significant impact on bottom-line results. </a:t>
            </a:r>
          </a:p>
          <a:p>
            <a:endParaRPr lang="en-US" altLang="en-US" i="1">
              <a:latin typeface="Arial" panose="020B0604020202020204" pitchFamily="34" charset="0"/>
            </a:endParaRPr>
          </a:p>
          <a:p>
            <a:r>
              <a:rPr lang="en-US" altLang="en-US">
                <a:latin typeface="Arial" panose="020B0604020202020204" pitchFamily="34" charset="0"/>
              </a:rPr>
              <a:t>In this case, Melissa’s initiative is “service”, outlined in red. It is reasonable to expect that the service initiative will significantly impact the targeted goal of 35% increase in performance excellence, but a service training program alone with no follow-up or connection to other corporate initiatives will NOT create the desired increase in performance excellence. It requires an integrated approach with involvement of others. </a:t>
            </a:r>
          </a:p>
          <a:p>
            <a:endParaRPr lang="en-US" altLang="en-US">
              <a:latin typeface="Arial" panose="020B0604020202020204" pitchFamily="34" charset="0"/>
            </a:endParaRPr>
          </a:p>
          <a:p>
            <a:r>
              <a:rPr lang="en-US" altLang="en-US">
                <a:latin typeface="Arial" panose="020B0604020202020204" pitchFamily="34" charset="0"/>
              </a:rPr>
              <a:t>The other four initiatives entitled finance, growth, staff and quality will also contribute to the goal accomplishment. Each program has its own path and means of contribution, yet there are points of intersection where positive collaboration create synergy and help with “the climb to the top”. </a:t>
            </a:r>
          </a:p>
          <a:p>
            <a:endParaRPr lang="en-US" altLang="en-US">
              <a:latin typeface="Arial" panose="020B0604020202020204" pitchFamily="34" charset="0"/>
            </a:endParaRPr>
          </a:p>
          <a:p>
            <a:r>
              <a:rPr lang="en-US" altLang="en-US">
                <a:latin typeface="Arial" panose="020B0604020202020204" pitchFamily="34" charset="0"/>
              </a:rPr>
              <a:t>(Facilitator note: the L4 result of performance excellence was defined and clarified with two specific, measurable metrics.)</a:t>
            </a:r>
          </a:p>
          <a:p>
            <a:endParaRPr lang="en-US" altLang="en-US">
              <a:latin typeface="Arial" panose="020B0604020202020204" pitchFamily="34" charset="0"/>
            </a:endParaRPr>
          </a:p>
        </p:txBody>
      </p:sp>
      <p:sp>
        <p:nvSpPr>
          <p:cNvPr id="48132" name="Slide Number Placeholder 3">
            <a:extLst>
              <a:ext uri="{FF2B5EF4-FFF2-40B4-BE49-F238E27FC236}">
                <a16:creationId xmlns:a16="http://schemas.microsoft.com/office/drawing/2014/main" id="{40C22EC3-879D-F22C-39B3-306B8289A7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27C652C-4C07-4BD6-8F3C-88B39DB045CB}"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04779" tIns="52390" rIns="104779" bIns="52390"/>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This diagram puts the four levels together and shows how they are operationalized. </a:t>
            </a:r>
          </a:p>
          <a:p>
            <a:endParaRPr lang="en-US" altLang="en-US" b="1" dirty="0">
              <a:latin typeface="Arial" panose="020B0604020202020204" pitchFamily="34" charset="0"/>
            </a:endParaRPr>
          </a:p>
          <a:p>
            <a:r>
              <a:rPr lang="en-US" altLang="en-US" b="1" dirty="0">
                <a:latin typeface="Arial" panose="020B0604020202020204" pitchFamily="34" charset="0"/>
              </a:rPr>
              <a:t>Level 1</a:t>
            </a:r>
          </a:p>
          <a:p>
            <a:endParaRPr lang="en-US" altLang="en-US" b="1" dirty="0">
              <a:latin typeface="Arial" panose="020B0604020202020204" pitchFamily="34" charset="0"/>
            </a:endParaRPr>
          </a:p>
          <a:p>
            <a:r>
              <a:rPr lang="en-US" altLang="en-US" dirty="0">
                <a:latin typeface="Arial" panose="020B0604020202020204" pitchFamily="34" charset="0"/>
              </a:rPr>
              <a:t>L1 and L2 are stacked. This is because in practice they are typically measured at just about the same time: during and after training.</a:t>
            </a:r>
          </a:p>
          <a:p>
            <a:endParaRPr lang="en-US" altLang="en-US" dirty="0">
              <a:latin typeface="Arial" panose="020B0604020202020204" pitchFamily="34" charset="0"/>
            </a:endParaRPr>
          </a:p>
          <a:p>
            <a:r>
              <a:rPr lang="en-US" altLang="en-US" dirty="0">
                <a:latin typeface="Arial" panose="020B0604020202020204" pitchFamily="34" charset="0"/>
              </a:rPr>
              <a:t>L1 includes not just customer satisfaction, but also relevance and engagement.</a:t>
            </a:r>
          </a:p>
          <a:p>
            <a:endParaRPr lang="en-US" altLang="en-US" dirty="0">
              <a:latin typeface="Arial" panose="020B0604020202020204" pitchFamily="34" charset="0"/>
            </a:endParaRPr>
          </a:p>
          <a:p>
            <a:r>
              <a:rPr lang="en-US" altLang="en-US" b="1" dirty="0">
                <a:latin typeface="Arial" panose="020B0604020202020204" pitchFamily="34" charset="0"/>
              </a:rPr>
              <a:t>Level 2</a:t>
            </a:r>
          </a:p>
          <a:p>
            <a:endParaRPr lang="en-US" altLang="en-US" dirty="0">
              <a:latin typeface="Arial" panose="020B0604020202020204" pitchFamily="34" charset="0"/>
            </a:endParaRPr>
          </a:p>
          <a:p>
            <a:r>
              <a:rPr lang="en-US" altLang="en-US" dirty="0">
                <a:latin typeface="Arial" panose="020B0604020202020204" pitchFamily="34" charset="0"/>
              </a:rPr>
              <a:t>Level 2 includes all 5 dimensions: knowledge, skills, attitude, confidence and commitment.</a:t>
            </a:r>
          </a:p>
          <a:p>
            <a:endParaRPr lang="en-US" altLang="en-US" dirty="0">
              <a:latin typeface="Arial" panose="020B0604020202020204" pitchFamily="34" charset="0"/>
            </a:endParaRPr>
          </a:p>
          <a:p>
            <a:r>
              <a:rPr lang="en-US" altLang="en-US" dirty="0">
                <a:latin typeface="Arial" panose="020B0604020202020204" pitchFamily="34" charset="0"/>
              </a:rPr>
              <a:t>Confidence and commitment can form a nice bridge to L3.</a:t>
            </a:r>
          </a:p>
          <a:p>
            <a:endParaRPr lang="en-US" altLang="en-US" dirty="0">
              <a:latin typeface="Arial" panose="020B0604020202020204" pitchFamily="34" charset="0"/>
            </a:endParaRPr>
          </a:p>
          <a:p>
            <a:r>
              <a:rPr lang="en-US" altLang="en-US" b="1" dirty="0">
                <a:latin typeface="Arial" panose="020B0604020202020204" pitchFamily="34" charset="0"/>
              </a:rPr>
              <a:t>Level 3</a:t>
            </a:r>
          </a:p>
          <a:p>
            <a:endParaRPr lang="en-US" altLang="en-US" b="1" dirty="0">
              <a:latin typeface="Arial" panose="020B0604020202020204" pitchFamily="34" charset="0"/>
            </a:endParaRPr>
          </a:p>
          <a:p>
            <a:r>
              <a:rPr lang="en-US" altLang="en-US" dirty="0">
                <a:latin typeface="Arial" panose="020B0604020202020204" pitchFamily="34" charset="0"/>
              </a:rPr>
              <a:t>Level 3 is like a bulls eye in the center of the diagram. This is because it’s the most important level.</a:t>
            </a:r>
          </a:p>
          <a:p>
            <a:endParaRPr lang="en-US" altLang="en-US" dirty="0">
              <a:latin typeface="Arial" panose="020B0604020202020204" pitchFamily="34" charset="0"/>
            </a:endParaRPr>
          </a:p>
          <a:p>
            <a:r>
              <a:rPr lang="en-US" altLang="en-US" dirty="0">
                <a:latin typeface="Arial" panose="020B0604020202020204" pitchFamily="34" charset="0"/>
              </a:rPr>
              <a:t>You can see that L3 behavior is surrounded by the drivers: monitoring, reinforcing, encouraging and rewarding.</a:t>
            </a:r>
          </a:p>
          <a:p>
            <a:endParaRPr lang="en-US" altLang="en-US" dirty="0">
              <a:latin typeface="Arial" panose="020B0604020202020204" pitchFamily="34" charset="0"/>
            </a:endParaRPr>
          </a:p>
          <a:p>
            <a:r>
              <a:rPr lang="en-US" altLang="en-US" dirty="0">
                <a:latin typeface="Arial" panose="020B0604020202020204" pitchFamily="34" charset="0"/>
              </a:rPr>
              <a:t>There is also a ring for on-the-job learning as the responsibility of the individual.</a:t>
            </a:r>
          </a:p>
          <a:p>
            <a:endParaRPr lang="en-US" altLang="en-US" dirty="0">
              <a:latin typeface="Arial" panose="020B0604020202020204" pitchFamily="34" charset="0"/>
            </a:endParaRPr>
          </a:p>
          <a:p>
            <a:r>
              <a:rPr lang="en-US" altLang="en-US" dirty="0">
                <a:latin typeface="Arial" panose="020B0604020202020204" pitchFamily="34" charset="0"/>
              </a:rPr>
              <a:t>Drivers are the key to accomplishing organizational results.</a:t>
            </a:r>
          </a:p>
          <a:p>
            <a:endParaRPr lang="en-US" altLang="en-US" dirty="0">
              <a:latin typeface="Arial" panose="020B0604020202020204" pitchFamily="34" charset="0"/>
            </a:endParaRPr>
          </a:p>
          <a:p>
            <a:r>
              <a:rPr lang="en-US" altLang="en-US" b="1" dirty="0">
                <a:latin typeface="Arial" panose="020B0604020202020204" pitchFamily="34" charset="0"/>
              </a:rPr>
              <a:t>Level 4</a:t>
            </a:r>
          </a:p>
          <a:p>
            <a:endParaRPr lang="en-US" altLang="en-US" b="1" dirty="0">
              <a:latin typeface="Arial" panose="020B0604020202020204" pitchFamily="34" charset="0"/>
            </a:endParaRPr>
          </a:p>
          <a:p>
            <a:r>
              <a:rPr lang="en-US" altLang="en-US" dirty="0">
                <a:latin typeface="Arial" panose="020B0604020202020204" pitchFamily="34" charset="0"/>
              </a:rPr>
              <a:t>Level 4 leading indicators and desired outcomes finish up the diagram. You can see that they are not quite as large or prominent as L3. This is because if L3 is executed well, the results will happen.</a:t>
            </a:r>
          </a:p>
          <a:p>
            <a:endParaRPr lang="en-US" altLang="en-US" dirty="0">
              <a:latin typeface="Arial" panose="020B0604020202020204" pitchFamily="34" charset="0"/>
            </a:endParaRPr>
          </a:p>
          <a:p>
            <a:r>
              <a:rPr lang="en-US" altLang="en-US" dirty="0">
                <a:latin typeface="Arial" panose="020B0604020202020204" pitchFamily="34" charset="0"/>
              </a:rPr>
              <a:t>The large orange box that says monitor and adjust is the training function. It is their job to track driver execution during L3 and the preliminary results to see if the initiative is moving in the right direction. If not, analysis needs to be done as to why, and adjustments made to the on-the-job activities. Make no mistake. While Levels 1 and 2 form the foundation to organizational success, the real power is found in the orange! This is where business strategy is made or broken.</a:t>
            </a:r>
          </a:p>
          <a:p>
            <a:endParaRPr lang="en-US" altLang="en-US" dirty="0">
              <a:latin typeface="Arial" panose="020B0604020202020204" pitchFamily="34" charset="0"/>
            </a:endParaRPr>
          </a:p>
          <a:p>
            <a:r>
              <a:rPr lang="en-US" altLang="en-US" dirty="0">
                <a:latin typeface="Arial" panose="020B0604020202020204" pitchFamily="34" charset="0"/>
              </a:rPr>
              <a:t>The green drivers circle is largely the responsibility of supervisors and managers. This is why “monitor” is listed twice. The supervisors monitor employee behavior; training checks with managers to make sure this monitoring is happening.</a:t>
            </a:r>
          </a:p>
          <a:p>
            <a:endParaRPr lang="en-US" altLang="en-US" dirty="0">
              <a:latin typeface="Arial" panose="020B0604020202020204" pitchFamily="34" charset="0"/>
            </a:endParaRPr>
          </a:p>
          <a:p>
            <a:r>
              <a:rPr lang="en-US" altLang="en-US" b="1" dirty="0">
                <a:latin typeface="Arial" panose="020B0604020202020204" pitchFamily="34" charset="0"/>
              </a:rPr>
              <a:t>Summary</a:t>
            </a:r>
          </a:p>
          <a:p>
            <a:endParaRPr lang="en-US" altLang="en-US" dirty="0">
              <a:latin typeface="Arial" panose="020B0604020202020204" pitchFamily="34" charset="0"/>
            </a:endParaRPr>
          </a:p>
          <a:p>
            <a:r>
              <a:rPr lang="en-US" altLang="en-US" dirty="0">
                <a:latin typeface="Arial" panose="020B0604020202020204" pitchFamily="34" charset="0"/>
              </a:rPr>
              <a:t>In summary, the degree to which the orange box operates effectively - as your early warning detection system, the faster and to a higher degree will the desired results be realized. </a:t>
            </a:r>
          </a:p>
          <a:p>
            <a:endParaRPr lang="en-US" altLang="en-US" dirty="0">
              <a:latin typeface="Arial" panose="020B0604020202020204" pitchFamily="34" charset="0"/>
            </a:endParaRPr>
          </a:p>
          <a:p>
            <a:r>
              <a:rPr lang="en-US" altLang="en-US" dirty="0">
                <a:latin typeface="Arial" panose="020B0604020202020204" pitchFamily="34" charset="0"/>
              </a:rPr>
              <a:t>This diagram leaves no doubt that there is no shortcut from Levels 1 and 2 to Level 4. This is where the discussion about level and type of effort must be made in order to maximize results. And as you might guess, this is where things often get dicey. Why? Because those who want to put the onus of responsibility on training to solve and resolve business problems will be called on to be involved as they never have before.</a:t>
            </a:r>
          </a:p>
          <a:p>
            <a:endParaRPr lang="en-US" altLang="en-US" dirty="0">
              <a:latin typeface="Arial" panose="020B0604020202020204" pitchFamily="34" charset="0"/>
            </a:endParaRPr>
          </a:p>
          <a:p>
            <a:r>
              <a:rPr lang="en-US" altLang="en-US" dirty="0">
                <a:latin typeface="Arial" panose="020B0604020202020204" pitchFamily="34" charset="0"/>
              </a:rPr>
              <a:t>Any questions about the new diagram?</a:t>
            </a:r>
          </a:p>
          <a:p>
            <a:endParaRPr lang="en-US" dirty="0"/>
          </a:p>
        </p:txBody>
      </p:sp>
      <p:sp>
        <p:nvSpPr>
          <p:cNvPr id="4" name="Slide Number Placeholder 3"/>
          <p:cNvSpPr>
            <a:spLocks noGrp="1"/>
          </p:cNvSpPr>
          <p:nvPr>
            <p:ph type="sldNum" sz="quarter" idx="10"/>
          </p:nvPr>
        </p:nvSpPr>
        <p:spPr/>
        <p:txBody>
          <a:bodyPr/>
          <a:lstStyle/>
          <a:p>
            <a:pPr defTabSz="1047796">
              <a:defRPr/>
            </a:pPr>
            <a:fld id="{F042D4B2-89C4-4802-B3E5-665C18A92D4A}" type="slidenum">
              <a:rPr lang="en-US">
                <a:solidFill>
                  <a:prstClr val="black"/>
                </a:solidFill>
                <a:latin typeface="Calibri"/>
                <a:cs typeface="Arial" pitchFamily="34" charset="0"/>
              </a:rPr>
              <a:pPr defTabSz="1047796">
                <a:defRPr/>
              </a:pPr>
              <a:t>18</a:t>
            </a:fld>
            <a:endParaRPr lang="en-US" dirty="0">
              <a:solidFill>
                <a:prstClr val="black"/>
              </a:solidFill>
              <a:latin typeface="Calibri"/>
              <a:cs typeface="Arial" pitchFamily="34" charset="0"/>
            </a:endParaRPr>
          </a:p>
        </p:txBody>
      </p:sp>
    </p:spTree>
    <p:extLst>
      <p:ext uri="{BB962C8B-B14F-4D97-AF65-F5344CB8AC3E}">
        <p14:creationId xmlns:p14="http://schemas.microsoft.com/office/powerpoint/2010/main" val="4216569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Here is what I was asked to do at the end of the Kirkpatrick certification program. That is part of why I am talking with you today to tell you about what I learned. </a:t>
            </a:r>
          </a:p>
          <a:p>
            <a:endParaRPr lang="en-US" altLang="en-US" dirty="0">
              <a:latin typeface="Arial" panose="020B0604020202020204" pitchFamily="34" charset="0"/>
            </a:endParaRPr>
          </a:p>
          <a:p>
            <a:r>
              <a:rPr lang="en-US" altLang="en-US" dirty="0">
                <a:latin typeface="Arial" panose="020B0604020202020204" pitchFamily="34" charset="0"/>
              </a:rPr>
              <a:t>More importantly, though, I cannot execute the model by myself. It requires a team effort. </a:t>
            </a:r>
          </a:p>
          <a:p>
            <a:endParaRPr lang="en-US" dirty="0"/>
          </a:p>
        </p:txBody>
      </p:sp>
      <p:sp>
        <p:nvSpPr>
          <p:cNvPr id="4" name="Slide Number Placeholder 3"/>
          <p:cNvSpPr>
            <a:spLocks noGrp="1"/>
          </p:cNvSpPr>
          <p:nvPr>
            <p:ph type="sldNum" sz="quarter" idx="5"/>
          </p:nvPr>
        </p:nvSpPr>
        <p:spPr/>
        <p:txBody>
          <a:bodyPr/>
          <a:lstStyle/>
          <a:p>
            <a:fld id="{8F758C3E-258C-469D-92C2-EF8308778470}" type="slidenum">
              <a:rPr lang="en-US" smtClean="0"/>
              <a:t>19</a:t>
            </a:fld>
            <a:endParaRPr lang="en-US"/>
          </a:p>
        </p:txBody>
      </p:sp>
    </p:spTree>
    <p:extLst>
      <p:ext uri="{BB962C8B-B14F-4D97-AF65-F5344CB8AC3E}">
        <p14:creationId xmlns:p14="http://schemas.microsoft.com/office/powerpoint/2010/main" val="1461011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Start by providing an overview of why you obtained Kirkpatrick certification and a bit about your experience in the program. </a:t>
            </a:r>
          </a:p>
          <a:p>
            <a:endParaRPr lang="en-US" altLang="en-US" dirty="0">
              <a:latin typeface="Arial" panose="020B0604020202020204" pitchFamily="34" charset="0"/>
            </a:endParaRPr>
          </a:p>
          <a:p>
            <a:r>
              <a:rPr lang="en-US" altLang="en-US" dirty="0">
                <a:latin typeface="Arial" panose="020B0604020202020204" pitchFamily="34" charset="0"/>
              </a:rPr>
              <a:t>Set the context for the following slides.</a:t>
            </a:r>
          </a:p>
          <a:p>
            <a:endParaRPr lang="en-US" dirty="0"/>
          </a:p>
        </p:txBody>
      </p:sp>
      <p:sp>
        <p:nvSpPr>
          <p:cNvPr id="4" name="Slide Number Placeholder 3"/>
          <p:cNvSpPr>
            <a:spLocks noGrp="1"/>
          </p:cNvSpPr>
          <p:nvPr>
            <p:ph type="sldNum" sz="quarter" idx="5"/>
          </p:nvPr>
        </p:nvSpPr>
        <p:spPr/>
        <p:txBody>
          <a:bodyPr/>
          <a:lstStyle/>
          <a:p>
            <a:fld id="{8F758C3E-258C-469D-92C2-EF8308778470}" type="slidenum">
              <a:rPr lang="en-US" smtClean="0"/>
              <a:t>2</a:t>
            </a:fld>
            <a:endParaRPr lang="en-US"/>
          </a:p>
        </p:txBody>
      </p:sp>
    </p:spTree>
    <p:extLst>
      <p:ext uri="{BB962C8B-B14F-4D97-AF65-F5344CB8AC3E}">
        <p14:creationId xmlns:p14="http://schemas.microsoft.com/office/powerpoint/2010/main" val="319054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Lead a discussion around the key questions: </a:t>
            </a:r>
          </a:p>
          <a:p>
            <a:endParaRPr lang="en-US" altLang="ja-JP" dirty="0">
              <a:latin typeface="Arial" panose="020B0604020202020204" pitchFamily="34" charset="0"/>
            </a:endParaRPr>
          </a:p>
          <a:p>
            <a:r>
              <a:rPr lang="ja-JP" altLang="en-US" dirty="0">
                <a:latin typeface="Arial" panose="020B0604020202020204" pitchFamily="34" charset="0"/>
              </a:rPr>
              <a:t>“</a:t>
            </a:r>
            <a:r>
              <a:rPr lang="en-US" altLang="ja-JP" dirty="0">
                <a:latin typeface="Arial" panose="020B0604020202020204" pitchFamily="34" charset="0"/>
              </a:rPr>
              <a:t>So what?</a:t>
            </a:r>
            <a:r>
              <a:rPr lang="ja-JP" altLang="en-US" dirty="0">
                <a:latin typeface="Arial" panose="020B0604020202020204" pitchFamily="34" charset="0"/>
              </a:rPr>
              <a:t>” </a:t>
            </a:r>
            <a:r>
              <a:rPr lang="en-US" altLang="ja-JP" dirty="0">
                <a:latin typeface="Arial" panose="020B0604020202020204" pitchFamily="34" charset="0"/>
              </a:rPr>
              <a:t>– why is this important, or why should we care? </a:t>
            </a:r>
          </a:p>
          <a:p>
            <a:endParaRPr lang="en-US" altLang="ja-JP" dirty="0">
              <a:latin typeface="Arial" panose="020B0604020202020204" pitchFamily="34" charset="0"/>
            </a:endParaRPr>
          </a:p>
          <a:p>
            <a:r>
              <a:rPr lang="ja-JP" altLang="en-US" dirty="0">
                <a:latin typeface="Arial" panose="020B0604020202020204" pitchFamily="34" charset="0"/>
              </a:rPr>
              <a:t>“</a:t>
            </a:r>
            <a:r>
              <a:rPr lang="en-US" altLang="ja-JP" dirty="0">
                <a:latin typeface="Arial" panose="020B0604020202020204" pitchFamily="34" charset="0"/>
              </a:rPr>
              <a:t>Now what?</a:t>
            </a:r>
            <a:r>
              <a:rPr lang="ja-JP" altLang="en-US" dirty="0">
                <a:latin typeface="Arial" panose="020B0604020202020204" pitchFamily="34" charset="0"/>
              </a:rPr>
              <a:t>” </a:t>
            </a:r>
            <a:r>
              <a:rPr lang="en-US" altLang="ja-JP" dirty="0">
                <a:latin typeface="Arial" panose="020B0604020202020204" pitchFamily="34" charset="0"/>
              </a:rPr>
              <a:t>– what should we do? What are the roles and responsibilities? What needs to change? </a:t>
            </a:r>
          </a:p>
          <a:p>
            <a:endParaRPr lang="en-US" altLang="en-US" dirty="0">
              <a:latin typeface="Arial" panose="020B0604020202020204" pitchFamily="34" charset="0"/>
            </a:endParaRPr>
          </a:p>
          <a:p>
            <a:r>
              <a:rPr lang="en-US" altLang="en-US" dirty="0">
                <a:latin typeface="Arial" panose="020B0604020202020204" pitchFamily="34" charset="0"/>
              </a:rPr>
              <a:t>Brainstorm those two questions on flip chart pages. </a:t>
            </a:r>
          </a:p>
          <a:p>
            <a:endParaRPr lang="en-US" altLang="ja-JP" dirty="0">
              <a:latin typeface="Arial" panose="020B0604020202020204" pitchFamily="34" charset="0"/>
            </a:endParaRPr>
          </a:p>
          <a:p>
            <a:r>
              <a:rPr lang="ja-JP" altLang="en-US" dirty="0">
                <a:latin typeface="Arial" panose="020B0604020202020204" pitchFamily="34" charset="0"/>
              </a:rPr>
              <a:t>“</a:t>
            </a:r>
            <a:r>
              <a:rPr lang="en-US" altLang="ja-JP" dirty="0">
                <a:latin typeface="Arial" panose="020B0604020202020204" pitchFamily="34" charset="0"/>
              </a:rPr>
              <a:t>So what</a:t>
            </a:r>
            <a:r>
              <a:rPr lang="ja-JP" altLang="en-US" dirty="0">
                <a:latin typeface="Arial" panose="020B0604020202020204" pitchFamily="34" charset="0"/>
              </a:rPr>
              <a:t>”</a:t>
            </a:r>
            <a:r>
              <a:rPr lang="en-US" altLang="ja-JP" dirty="0">
                <a:latin typeface="Arial" panose="020B0604020202020204" pitchFamily="34" charset="0"/>
              </a:rPr>
              <a:t> will focus on the implications of following the model, or not. </a:t>
            </a:r>
          </a:p>
          <a:p>
            <a:endParaRPr lang="en-US" altLang="en-US" dirty="0">
              <a:latin typeface="Arial" panose="020B0604020202020204" pitchFamily="34" charset="0"/>
            </a:endParaRPr>
          </a:p>
          <a:p>
            <a:r>
              <a:rPr lang="ja-JP" altLang="en-US" dirty="0">
                <a:latin typeface="Arial" panose="020B0604020202020204" pitchFamily="34" charset="0"/>
              </a:rPr>
              <a:t>“</a:t>
            </a:r>
            <a:r>
              <a:rPr lang="en-US" altLang="ja-JP" dirty="0">
                <a:latin typeface="Arial" panose="020B0604020202020204" pitchFamily="34" charset="0"/>
              </a:rPr>
              <a:t>Now what</a:t>
            </a:r>
            <a:r>
              <a:rPr lang="ja-JP" altLang="en-US" dirty="0">
                <a:latin typeface="Arial" panose="020B0604020202020204" pitchFamily="34" charset="0"/>
              </a:rPr>
              <a:t>”</a:t>
            </a:r>
            <a:r>
              <a:rPr lang="en-US" altLang="ja-JP" dirty="0">
                <a:latin typeface="Arial" panose="020B0604020202020204" pitchFamily="34" charset="0"/>
              </a:rPr>
              <a:t> discusses next steps for your organization to move towards training effectiveness, and accomplishing your highest level goals. </a:t>
            </a:r>
          </a:p>
          <a:p>
            <a:endParaRPr lang="en-US" dirty="0"/>
          </a:p>
        </p:txBody>
      </p:sp>
      <p:sp>
        <p:nvSpPr>
          <p:cNvPr id="4" name="Slide Number Placeholder 3"/>
          <p:cNvSpPr>
            <a:spLocks noGrp="1"/>
          </p:cNvSpPr>
          <p:nvPr>
            <p:ph type="sldNum" sz="quarter" idx="5"/>
          </p:nvPr>
        </p:nvSpPr>
        <p:spPr/>
        <p:txBody>
          <a:bodyPr/>
          <a:lstStyle/>
          <a:p>
            <a:fld id="{8F758C3E-258C-469D-92C2-EF8308778470}" type="slidenum">
              <a:rPr lang="en-US" smtClean="0"/>
              <a:t>20</a:t>
            </a:fld>
            <a:endParaRPr lang="en-US"/>
          </a:p>
        </p:txBody>
      </p:sp>
    </p:spTree>
    <p:extLst>
      <p:ext uri="{BB962C8B-B14F-4D97-AF65-F5344CB8AC3E}">
        <p14:creationId xmlns:p14="http://schemas.microsoft.com/office/powerpoint/2010/main" val="315242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If the audience is not already familiar with the four levels, use these slides to introduce them. </a:t>
            </a:r>
          </a:p>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3</a:t>
            </a:fld>
            <a:endParaRPr lang="en-US" dirty="0"/>
          </a:p>
        </p:txBody>
      </p:sp>
    </p:spTree>
    <p:extLst>
      <p:ext uri="{BB962C8B-B14F-4D97-AF65-F5344CB8AC3E}">
        <p14:creationId xmlns:p14="http://schemas.microsoft.com/office/powerpoint/2010/main" val="374396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4</a:t>
            </a:fld>
            <a:endParaRPr lang="en-US" dirty="0"/>
          </a:p>
        </p:txBody>
      </p:sp>
    </p:spTree>
    <p:extLst>
      <p:ext uri="{BB962C8B-B14F-4D97-AF65-F5344CB8AC3E}">
        <p14:creationId xmlns:p14="http://schemas.microsoft.com/office/powerpoint/2010/main" val="271656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5</a:t>
            </a:fld>
            <a:endParaRPr lang="en-US" dirty="0"/>
          </a:p>
        </p:txBody>
      </p:sp>
    </p:spTree>
    <p:extLst>
      <p:ext uri="{BB962C8B-B14F-4D97-AF65-F5344CB8AC3E}">
        <p14:creationId xmlns:p14="http://schemas.microsoft.com/office/powerpoint/2010/main" val="54596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Ask the group where they are today in terms of measuring each of the four levels. </a:t>
            </a:r>
          </a:p>
          <a:p>
            <a:endParaRPr lang="en-US" altLang="en-US" dirty="0">
              <a:latin typeface="Arial" panose="020B0604020202020204" pitchFamily="34" charset="0"/>
            </a:endParaRPr>
          </a:p>
          <a:p>
            <a:r>
              <a:rPr lang="en-US" altLang="en-US" dirty="0">
                <a:latin typeface="Arial" panose="020B0604020202020204" pitchFamily="34" charset="0"/>
              </a:rPr>
              <a:t>To what level do they typically measure? </a:t>
            </a:r>
          </a:p>
          <a:p>
            <a:endParaRPr lang="en-US" altLang="en-US" dirty="0">
              <a:latin typeface="Arial" panose="020B0604020202020204" pitchFamily="34" charset="0"/>
            </a:endParaRPr>
          </a:p>
          <a:p>
            <a:r>
              <a:rPr lang="en-US" altLang="en-US" dirty="0">
                <a:latin typeface="Arial" panose="020B0604020202020204" pitchFamily="34" charset="0"/>
              </a:rPr>
              <a:t>What is the highest level they have ever measured for any program? </a:t>
            </a:r>
          </a:p>
          <a:p>
            <a:endParaRPr lang="en-US" altLang="en-US" dirty="0">
              <a:latin typeface="Arial" panose="020B0604020202020204" pitchFamily="34" charset="0"/>
            </a:endParaRPr>
          </a:p>
          <a:p>
            <a:r>
              <a:rPr lang="en-US" altLang="en-US" dirty="0">
                <a:latin typeface="Arial" panose="020B0604020202020204" pitchFamily="34" charset="0"/>
              </a:rPr>
              <a:t>Ask them to briefly offer ideas as to why Levels 3 and 4 are ignored, if that is the case in your organization. </a:t>
            </a:r>
          </a:p>
          <a:p>
            <a:endParaRPr lang="en-US" dirty="0"/>
          </a:p>
        </p:txBody>
      </p:sp>
      <p:sp>
        <p:nvSpPr>
          <p:cNvPr id="4" name="Slide Number Placeholder 3"/>
          <p:cNvSpPr>
            <a:spLocks noGrp="1"/>
          </p:cNvSpPr>
          <p:nvPr>
            <p:ph type="sldNum" sz="quarter" idx="5"/>
          </p:nvPr>
        </p:nvSpPr>
        <p:spPr/>
        <p:txBody>
          <a:bodyPr/>
          <a:lstStyle/>
          <a:p>
            <a:fld id="{2FAFCD38-EF9D-4B24-8536-CADFCFA801DE}" type="slidenum">
              <a:rPr lang="en-US" smtClean="0"/>
              <a:t>6</a:t>
            </a:fld>
            <a:endParaRPr lang="en-US" dirty="0"/>
          </a:p>
        </p:txBody>
      </p:sp>
    </p:spTree>
    <p:extLst>
      <p:ext uri="{BB962C8B-B14F-4D97-AF65-F5344CB8AC3E}">
        <p14:creationId xmlns:p14="http://schemas.microsoft.com/office/powerpoint/2010/main" val="335438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7A268F9-105D-A04D-205E-C4A831DC905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6DFFA56E-AB19-348A-51CB-CF69A7A11E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Guidelines for what to do and say</a:t>
            </a:r>
          </a:p>
          <a:p>
            <a:endParaRPr lang="en-US" altLang="en-US">
              <a:latin typeface="Arial" panose="020B0604020202020204" pitchFamily="34" charset="0"/>
            </a:endParaRPr>
          </a:p>
          <a:p>
            <a:r>
              <a:rPr lang="en-US" altLang="en-US">
                <a:latin typeface="Arial" panose="020B0604020202020204" pitchFamily="34" charset="0"/>
              </a:rPr>
              <a:t>This bridge photo illustrates how many training initiatives operate. They start strong and clear. There is direction. Everyone can see what is going on. </a:t>
            </a:r>
          </a:p>
          <a:p>
            <a:endParaRPr lang="en-US" altLang="en-US">
              <a:latin typeface="Arial" panose="020B0604020202020204" pitchFamily="34" charset="0"/>
            </a:endParaRPr>
          </a:p>
          <a:p>
            <a:r>
              <a:rPr lang="en-US" altLang="en-US">
                <a:latin typeface="Arial" panose="020B0604020202020204" pitchFamily="34" charset="0"/>
              </a:rPr>
              <a:t>But then, after the training program, it starts to fade away. The training is never mentioned again. People aren’t clear on where they are going, or the final result they are to accomplish. </a:t>
            </a:r>
          </a:p>
          <a:p>
            <a:endParaRPr lang="en-US" altLang="en-US">
              <a:latin typeface="Arial" panose="020B0604020202020204" pitchFamily="34" charset="0"/>
            </a:endParaRPr>
          </a:p>
          <a:p>
            <a:r>
              <a:rPr lang="en-US" altLang="en-US">
                <a:latin typeface="Arial" panose="020B0604020202020204" pitchFamily="34" charset="0"/>
              </a:rPr>
              <a:t>There is no connection between the training and the final destination. </a:t>
            </a:r>
          </a:p>
        </p:txBody>
      </p:sp>
      <p:sp>
        <p:nvSpPr>
          <p:cNvPr id="29700" name="Slide Number Placeholder 3">
            <a:extLst>
              <a:ext uri="{FF2B5EF4-FFF2-40B4-BE49-F238E27FC236}">
                <a16:creationId xmlns:a16="http://schemas.microsoft.com/office/drawing/2014/main" id="{8F18F11C-DC88-16A0-F01C-462A0DC25F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F8821A2-E226-4D86-AE55-F04BE61CF1F3}" type="slidenum">
              <a:rPr lang="en-US" altLang="en-US"/>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A85BD7E-6282-45CB-C270-8B14ED0D321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EE1E3DCD-8F83-ACD8-0E0B-2C16483B6A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0000"/>
                </a:solidFill>
                <a:latin typeface="Arial" panose="020B0604020202020204" pitchFamily="34" charset="0"/>
              </a:rPr>
              <a:t>Guidelines for what to do and say</a:t>
            </a:r>
          </a:p>
          <a:p>
            <a:endParaRPr lang="en-US" altLang="en-US">
              <a:latin typeface="Arial" panose="020B0604020202020204" pitchFamily="34" charset="0"/>
            </a:endParaRPr>
          </a:p>
          <a:p>
            <a:r>
              <a:rPr lang="en-US" altLang="en-US">
                <a:latin typeface="Arial" panose="020B0604020202020204" pitchFamily="34" charset="0"/>
              </a:rPr>
              <a:t>This picture illustrates what we want to see happen. This is a metaphor for the business partnership model. There is a bridge between training on the right side of the stream, and on-the-job performance and impact expectations on the left. Everyone can see where they are going and how to get there, because the bridge is visible, and so is the destination. </a:t>
            </a:r>
          </a:p>
          <a:p>
            <a:endParaRPr lang="en-US" altLang="en-US">
              <a:latin typeface="Arial" panose="020B0604020202020204" pitchFamily="34" charset="0"/>
            </a:endParaRPr>
          </a:p>
          <a:p>
            <a:r>
              <a:rPr lang="en-US" altLang="en-US">
                <a:latin typeface="Arial" panose="020B0604020202020204" pitchFamily="34" charset="0"/>
              </a:rPr>
              <a:t>Using all four of the Kirkpatrick levels in the planning and execution stages can create this clarity. Note that there is a bit of rough water and sharp rocks in between training and on-the-job execution if training graduates choose to wade across the river rather than take the bridge! </a:t>
            </a:r>
          </a:p>
          <a:p>
            <a:endParaRPr lang="en-US" altLang="en-US">
              <a:latin typeface="Arial" panose="020B0604020202020204" pitchFamily="34" charset="0"/>
            </a:endParaRPr>
          </a:p>
          <a:p>
            <a:r>
              <a:rPr lang="en-US" altLang="en-US">
                <a:latin typeface="Arial" panose="020B0604020202020204" pitchFamily="34" charset="0"/>
              </a:rPr>
              <a:t>Also consider pointing out that there is a good correlation between Levels 1 and 2 (right side). If indeed good and proper efforts are made at creating the right learning environment, learning is likely to occur. Similarly, there is a good connection between Levels 3 and 4 on the left. If you can get employees to consistently perform critical on-the-job behaviors, chances are good that positive impact will follow.</a:t>
            </a:r>
          </a:p>
          <a:p>
            <a:endParaRPr lang="en-US" altLang="en-US">
              <a:latin typeface="Arial" panose="020B0604020202020204" pitchFamily="34" charset="0"/>
            </a:endParaRPr>
          </a:p>
          <a:p>
            <a:r>
              <a:rPr lang="en-US" altLang="en-US">
                <a:latin typeface="Arial" panose="020B0604020202020204" pitchFamily="34" charset="0"/>
              </a:rPr>
              <a:t>The problem is that there is little or no positive correlation between Levels 2 and 3. Thus, in reality, the bridge you see does NOT</a:t>
            </a:r>
            <a:r>
              <a:rPr lang="en-US" altLang="ja-JP">
                <a:latin typeface="Arial" panose="020B0604020202020204" pitchFamily="34" charset="0"/>
              </a:rPr>
              <a:t> exist. Knowing what to do and how to do it (L2) seldom translates to actual application and performance (L3). This is why it</a:t>
            </a:r>
            <a:r>
              <a:rPr lang="ja-JP" altLang="en-US">
                <a:latin typeface="Arial" panose="020B0604020202020204" pitchFamily="34" charset="0"/>
              </a:rPr>
              <a:t>’</a:t>
            </a:r>
            <a:r>
              <a:rPr lang="en-US" altLang="ja-JP">
                <a:latin typeface="Arial" panose="020B0604020202020204" pitchFamily="34" charset="0"/>
              </a:rPr>
              <a:t>s important for learning professionals to be bridge builders or civil engineers. </a:t>
            </a:r>
          </a:p>
          <a:p>
            <a:endParaRPr lang="en-US" altLang="en-US">
              <a:latin typeface="Arial" panose="020B0604020202020204" pitchFamily="34" charset="0"/>
            </a:endParaRPr>
          </a:p>
          <a:p>
            <a:r>
              <a:rPr lang="en-US" altLang="en-US">
                <a:latin typeface="Arial" panose="020B0604020202020204" pitchFamily="34" charset="0"/>
              </a:rPr>
              <a:t>This involves spending time in the world of work (the left side of the bridge) building positive relationships, listening to and learning what the needs and pain points are, speaking the language of the internal or external customer, and making a business case for a partnership approach to learning and performance.</a:t>
            </a:r>
          </a:p>
          <a:p>
            <a:endParaRPr lang="en-US" altLang="en-US">
              <a:latin typeface="Arial" panose="020B0604020202020204" pitchFamily="34" charset="0"/>
            </a:endParaRPr>
          </a:p>
          <a:p>
            <a:r>
              <a:rPr lang="en-US" altLang="en-US">
                <a:latin typeface="Arial" panose="020B0604020202020204" pitchFamily="34" charset="0"/>
              </a:rPr>
              <a:t>It is important to stress the following points:</a:t>
            </a:r>
          </a:p>
          <a:p>
            <a:endParaRPr lang="en-US" altLang="en-US">
              <a:latin typeface="Arial" panose="020B0604020202020204" pitchFamily="34" charset="0"/>
            </a:endParaRPr>
          </a:p>
          <a:p>
            <a:pPr>
              <a:buFontTx/>
              <a:buAutoNum type="arabicPeriod"/>
            </a:pPr>
            <a:r>
              <a:rPr lang="en-US" altLang="en-US">
                <a:latin typeface="Arial" panose="020B0604020202020204" pitchFamily="34" charset="0"/>
              </a:rPr>
              <a:t> Most learning functions spend way too much time on the right side of the river. This has to change, or the danger is that they will be replaced by an app.</a:t>
            </a:r>
          </a:p>
          <a:p>
            <a:pPr>
              <a:buFontTx/>
              <a:buAutoNum type="arabicPeriod"/>
            </a:pPr>
            <a:endParaRPr lang="en-US" altLang="en-US">
              <a:latin typeface="Arial" panose="020B0604020202020204" pitchFamily="34" charset="0"/>
            </a:endParaRPr>
          </a:p>
          <a:p>
            <a:pPr>
              <a:buFontTx/>
              <a:buAutoNum type="arabicPeriod"/>
            </a:pPr>
            <a:r>
              <a:rPr lang="en-US" altLang="en-US">
                <a:latin typeface="Arial" panose="020B0604020202020204" pitchFamily="34" charset="0"/>
              </a:rPr>
              <a:t> Time must be spent on the left side, learning the language, discovering needs and showing support for L3 and L4.</a:t>
            </a:r>
          </a:p>
          <a:p>
            <a:pPr>
              <a:buFontTx/>
              <a:buAutoNum type="arabicPeriod"/>
            </a:pPr>
            <a:endParaRPr lang="en-US" altLang="en-US">
              <a:latin typeface="Arial" panose="020B0604020202020204" pitchFamily="34" charset="0"/>
            </a:endParaRPr>
          </a:p>
          <a:p>
            <a:pPr>
              <a:buFontTx/>
              <a:buAutoNum type="arabicPeriod"/>
            </a:pPr>
            <a:r>
              <a:rPr lang="en-US" altLang="en-US">
                <a:latin typeface="Arial" panose="020B0604020202020204" pitchFamily="34" charset="0"/>
              </a:rPr>
              <a:t> The focus should be on performance support, leading up the hill to the flag at the top of the mountain- the ultimate, measurable criteria for business or mission success (L4).</a:t>
            </a:r>
          </a:p>
          <a:p>
            <a:endParaRPr lang="en-US" altLang="en-US">
              <a:latin typeface="Arial" panose="020B0604020202020204" pitchFamily="34" charset="0"/>
            </a:endParaRPr>
          </a:p>
          <a:p>
            <a:pPr>
              <a:buFont typeface="Calibri" panose="020F0502020204030204" pitchFamily="34" charset="0"/>
              <a:buAutoNum type="arabicPeriod" startAt="4"/>
            </a:pPr>
            <a:r>
              <a:rPr lang="en-US" altLang="en-US">
                <a:latin typeface="Arial" panose="020B0604020202020204" pitchFamily="34" charset="0"/>
              </a:rPr>
              <a:t>This is also the model to save money! It greatly reduces training and evaluation efforts that do not lead to business results.</a:t>
            </a:r>
          </a:p>
        </p:txBody>
      </p:sp>
      <p:sp>
        <p:nvSpPr>
          <p:cNvPr id="31748" name="Slide Number Placeholder 3">
            <a:extLst>
              <a:ext uri="{FF2B5EF4-FFF2-40B4-BE49-F238E27FC236}">
                <a16:creationId xmlns:a16="http://schemas.microsoft.com/office/drawing/2014/main" id="{9F4B9AB0-D519-AF6C-D740-91B8ED7184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7C3A1D3-D061-41F5-807B-DD999A275B05}"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en-US" b="1" dirty="0">
                <a:solidFill>
                  <a:srgbClr val="000000"/>
                </a:solidFill>
                <a:latin typeface="Arial" panose="020B0604020202020204" pitchFamily="34" charset="0"/>
              </a:rPr>
              <a:t>Guidelines for what to do and say</a:t>
            </a:r>
          </a:p>
          <a:p>
            <a:endParaRPr lang="en-US" altLang="en-US" dirty="0">
              <a:latin typeface="Arial" panose="020B0604020202020204" pitchFamily="34" charset="0"/>
            </a:endParaRPr>
          </a:p>
          <a:p>
            <a:r>
              <a:rPr lang="en-US" altLang="en-US" dirty="0">
                <a:latin typeface="Arial" panose="020B0604020202020204" pitchFamily="34" charset="0"/>
              </a:rPr>
              <a:t>There are numerous reasons for evaluating training programs. These fit into two categories.</a:t>
            </a:r>
          </a:p>
          <a:p>
            <a:endParaRPr lang="en-US" altLang="en-US" dirty="0">
              <a:latin typeface="Arial" panose="020B0604020202020204" pitchFamily="34" charset="0"/>
            </a:endParaRPr>
          </a:p>
          <a:p>
            <a:pPr>
              <a:buFontTx/>
              <a:buAutoNum type="arabicPeriod"/>
            </a:pPr>
            <a:r>
              <a:rPr lang="en-US" altLang="en-US" b="1" dirty="0">
                <a:latin typeface="Arial" panose="020B0604020202020204" pitchFamily="34" charset="0"/>
              </a:rPr>
              <a:t> Effective training</a:t>
            </a:r>
          </a:p>
          <a:p>
            <a:r>
              <a:rPr lang="en-US" altLang="en-US" dirty="0">
                <a:latin typeface="Arial" panose="020B0604020202020204" pitchFamily="34" charset="0"/>
              </a:rPr>
              <a:t>These are measurements used to determine if the training program was of good quality and well-received. These relate to Kirkpatrick Levels 1 and 2. These are the most common measurements.</a:t>
            </a:r>
          </a:p>
          <a:p>
            <a:endParaRPr lang="en-US" altLang="en-US" dirty="0">
              <a:latin typeface="Arial" panose="020B0604020202020204" pitchFamily="34" charset="0"/>
            </a:endParaRPr>
          </a:p>
          <a:p>
            <a:r>
              <a:rPr lang="en-US" altLang="en-US" b="1" dirty="0">
                <a:latin typeface="Arial" panose="020B0604020202020204" pitchFamily="34" charset="0"/>
              </a:rPr>
              <a:t>2. Training effectiveness</a:t>
            </a:r>
            <a:endParaRPr lang="en-US" altLang="en-US" dirty="0">
              <a:latin typeface="Arial" panose="020B0604020202020204" pitchFamily="34" charset="0"/>
            </a:endParaRPr>
          </a:p>
          <a:p>
            <a:r>
              <a:rPr lang="en-US" altLang="en-US" dirty="0">
                <a:latin typeface="Arial" panose="020B0604020202020204" pitchFamily="34" charset="0"/>
              </a:rPr>
              <a:t>These measurements show if the training program has helped people to perform effectively on the job and contribute to the highest goals and mission of the organization. This relates to Kirkpatrick Levels 3 and 4. These measurements </a:t>
            </a:r>
            <a:r>
              <a:rPr lang="en-US" altLang="en-US" dirty="0" err="1">
                <a:latin typeface="Arial" panose="020B0604020202020204" pitchFamily="34" charset="0"/>
              </a:rPr>
              <a:t>aren</a:t>
            </a:r>
            <a:r>
              <a:rPr lang="ja-JP" altLang="en-US" dirty="0">
                <a:latin typeface="Arial" panose="020B0604020202020204" pitchFamily="34" charset="0"/>
              </a:rPr>
              <a:t>’</a:t>
            </a:r>
            <a:r>
              <a:rPr lang="en-US" altLang="ja-JP" dirty="0">
                <a:latin typeface="Arial" panose="020B0604020202020204" pitchFamily="34" charset="0"/>
              </a:rPr>
              <a:t>t made as often, but they are the ones most wanted by organizations and executives. </a:t>
            </a:r>
          </a:p>
          <a:p>
            <a:endParaRPr lang="en-US" altLang="ja-JP" dirty="0">
              <a:latin typeface="Arial" panose="020B0604020202020204" pitchFamily="34" charset="0"/>
            </a:endParaRPr>
          </a:p>
          <a:p>
            <a:r>
              <a:rPr lang="en-US" altLang="en-US" dirty="0">
                <a:latin typeface="Arial" panose="020B0604020202020204" pitchFamily="34" charset="0"/>
              </a:rPr>
              <a:t>This is where we believe the training industry needs to focus right now to remain viable. We also believe that your training function (and you as a training professional) must decide where you are going to put your flag in the ground. It will likely have enormous implications for your future.</a:t>
            </a:r>
          </a:p>
          <a:p>
            <a:endParaRPr lang="en-US" altLang="en-US" dirty="0">
              <a:latin typeface="Arial" panose="020B0604020202020204" pitchFamily="34" charset="0"/>
            </a:endParaRPr>
          </a:p>
          <a:p>
            <a:r>
              <a:rPr lang="en-US" altLang="en-US" dirty="0">
                <a:latin typeface="Arial" panose="020B0604020202020204" pitchFamily="34" charset="0"/>
              </a:rPr>
              <a:t>(Consider opening a discussion about where your organization currently stands in regards to these concepts, and the implications.)</a:t>
            </a:r>
          </a:p>
          <a:p>
            <a:endParaRPr lang="en-US" altLang="en-US" dirty="0">
              <a:latin typeface="Arial" panose="020B0604020202020204" pitchFamily="34" charset="0"/>
            </a:endParaRPr>
          </a:p>
          <a:p>
            <a:pPr marL="235546" indent="-235546"/>
            <a:r>
              <a:rPr lang="en-US" b="0" i="0" dirty="0"/>
              <a:t>e</a:t>
            </a:r>
          </a:p>
        </p:txBody>
      </p:sp>
      <p:sp>
        <p:nvSpPr>
          <p:cNvPr id="4" name="Slide Number Placeholder 3"/>
          <p:cNvSpPr>
            <a:spLocks noGrp="1"/>
          </p:cNvSpPr>
          <p:nvPr>
            <p:ph type="sldNum" sz="quarter" idx="10"/>
          </p:nvPr>
        </p:nvSpPr>
        <p:spPr/>
        <p:txBody>
          <a:bodyPr/>
          <a:lstStyle/>
          <a:p>
            <a:fld id="{F042D4B2-89C4-4802-B3E5-665C18A92D4A}" type="slidenum">
              <a:rPr lang="en-US" smtClean="0"/>
              <a:pPr/>
              <a:t>9</a:t>
            </a:fld>
            <a:endParaRPr lang="en-US" dirty="0"/>
          </a:p>
        </p:txBody>
      </p:sp>
    </p:spTree>
    <p:extLst>
      <p:ext uri="{BB962C8B-B14F-4D97-AF65-F5344CB8AC3E}">
        <p14:creationId xmlns:p14="http://schemas.microsoft.com/office/powerpoint/2010/main" val="38140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4308C5-CC00-49DC-BB1A-AF386F5EB3B2}"/>
              </a:ext>
            </a:extLst>
          </p:cNvPr>
          <p:cNvSpPr>
            <a:spLocks noGrp="1"/>
          </p:cNvSpPr>
          <p:nvPr>
            <p:ph type="dt" sz="half" idx="10"/>
          </p:nvPr>
        </p:nvSpPr>
        <p:spPr/>
        <p:txBody>
          <a:bodyPr/>
          <a:lstStyle/>
          <a:p>
            <a:fld id="{1E3031C5-DBA6-4A75-A351-5F34DC614A2D}" type="datetimeFigureOut">
              <a:rPr lang="en-US" smtClean="0"/>
              <a:t>12/7/2022</a:t>
            </a:fld>
            <a:endParaRPr lang="en-US"/>
          </a:p>
        </p:txBody>
      </p:sp>
      <p:sp>
        <p:nvSpPr>
          <p:cNvPr id="3" name="Footer Placeholder 2">
            <a:extLst>
              <a:ext uri="{FF2B5EF4-FFF2-40B4-BE49-F238E27FC236}">
                <a16:creationId xmlns:a16="http://schemas.microsoft.com/office/drawing/2014/main" id="{A3B6A657-8F38-47BF-88AF-91A04DD0A8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8671B7-52C8-4208-8650-27F08B1D7BB1}"/>
              </a:ext>
            </a:extLst>
          </p:cNvPr>
          <p:cNvSpPr>
            <a:spLocks noGrp="1"/>
          </p:cNvSpPr>
          <p:nvPr>
            <p:ph type="sldNum" sz="quarter" idx="12"/>
          </p:nvPr>
        </p:nvSpPr>
        <p:spPr/>
        <p:txBody>
          <a:bodyPr/>
          <a:lstStyle/>
          <a:p>
            <a:fld id="{324F8884-3111-44C3-8BAB-C608FAEB87BA}" type="slidenum">
              <a:rPr lang="en-US" smtClean="0"/>
              <a:t>‹#›</a:t>
            </a:fld>
            <a:endParaRPr lang="en-US"/>
          </a:p>
        </p:txBody>
      </p:sp>
    </p:spTree>
    <p:extLst>
      <p:ext uri="{BB962C8B-B14F-4D97-AF65-F5344CB8AC3E}">
        <p14:creationId xmlns:p14="http://schemas.microsoft.com/office/powerpoint/2010/main" val="90333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1639-688C-41F4-8793-DDAB308DAFC1}"/>
              </a:ext>
            </a:extLst>
          </p:cNvPr>
          <p:cNvSpPr>
            <a:spLocks noGrp="1"/>
          </p:cNvSpPr>
          <p:nvPr>
            <p:ph type="title"/>
          </p:nvPr>
        </p:nvSpPr>
        <p:spPr>
          <a:xfrm>
            <a:off x="2469822" y="153136"/>
            <a:ext cx="9115720" cy="1055802"/>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073326-797A-4B07-8C86-4B00C1979C44}"/>
              </a:ext>
            </a:extLst>
          </p:cNvPr>
          <p:cNvSpPr>
            <a:spLocks noGrp="1"/>
          </p:cNvSpPr>
          <p:nvPr>
            <p:ph idx="1"/>
          </p:nvPr>
        </p:nvSpPr>
        <p:spPr>
          <a:xfrm>
            <a:off x="2469822" y="1839473"/>
            <a:ext cx="9115720" cy="4351338"/>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E35EB8A9-F376-4317-A2A4-D3BD2EA5B02F}"/>
              </a:ext>
            </a:extLst>
          </p:cNvPr>
          <p:cNvSpPr txBox="1"/>
          <p:nvPr userDrawn="1"/>
        </p:nvSpPr>
        <p:spPr>
          <a:xfrm>
            <a:off x="5429006" y="6561017"/>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2">
                    <a:lumMod val="2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176381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1639-688C-41F4-8793-DDAB308DAFC1}"/>
              </a:ext>
            </a:extLst>
          </p:cNvPr>
          <p:cNvSpPr>
            <a:spLocks noGrp="1"/>
          </p:cNvSpPr>
          <p:nvPr>
            <p:ph type="title"/>
          </p:nvPr>
        </p:nvSpPr>
        <p:spPr>
          <a:xfrm>
            <a:off x="2469823" y="153136"/>
            <a:ext cx="9115720" cy="1055802"/>
          </a:xfrm>
        </p:spPr>
        <p:txBody>
          <a:bodyPr>
            <a:normAutofit/>
          </a:bodyPr>
          <a:lstStyle>
            <a:lvl1pPr>
              <a:defRPr sz="30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E073326-797A-4B07-8C86-4B00C1979C44}"/>
              </a:ext>
            </a:extLst>
          </p:cNvPr>
          <p:cNvSpPr>
            <a:spLocks noGrp="1"/>
          </p:cNvSpPr>
          <p:nvPr>
            <p:ph idx="1"/>
          </p:nvPr>
        </p:nvSpPr>
        <p:spPr>
          <a:xfrm>
            <a:off x="2469823" y="1839473"/>
            <a:ext cx="9115720" cy="4351338"/>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E35EB8A9-F376-4317-A2A4-D3BD2EA5B02F}"/>
              </a:ext>
            </a:extLst>
          </p:cNvPr>
          <p:cNvSpPr txBox="1"/>
          <p:nvPr userDrawn="1"/>
        </p:nvSpPr>
        <p:spPr>
          <a:xfrm>
            <a:off x="8994650" y="95720"/>
            <a:ext cx="3197351" cy="196208"/>
          </a:xfrm>
          <a:prstGeom prst="rect">
            <a:avLst/>
          </a:prstGeom>
          <a:noFill/>
        </p:spPr>
        <p:txBody>
          <a:bodyPr wrap="square" rtlCol="0"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675" dirty="0">
                <a:solidFill>
                  <a:schemeClr val="bg2">
                    <a:lumMod val="2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176381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5A712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a:extLst>
              <a:ext uri="{FF2B5EF4-FFF2-40B4-BE49-F238E27FC236}">
                <a16:creationId xmlns:a16="http://schemas.microsoft.com/office/drawing/2014/main" id="{E5D20EAF-0986-774D-CB74-C65021B4C29C}"/>
              </a:ext>
            </a:extLst>
          </p:cNvPr>
          <p:cNvSpPr>
            <a:spLocks noGrp="1" noChangeArrowheads="1"/>
          </p:cNvSpPr>
          <p:nvPr>
            <p:ph type="dt" sz="half" idx="10"/>
          </p:nvPr>
        </p:nvSpPr>
        <p:spPr>
          <a:xfrm>
            <a:off x="508000" y="5943600"/>
            <a:ext cx="28448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258FAD9-9A38-4059-7517-CE4085628EC4}"/>
              </a:ext>
            </a:extLst>
          </p:cNvPr>
          <p:cNvSpPr>
            <a:spLocks noGrp="1" noChangeArrowheads="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033FB3-0946-2F04-A645-AD76411078A0}"/>
              </a:ext>
            </a:extLst>
          </p:cNvPr>
          <p:cNvSpPr>
            <a:spLocks noGrp="1" noChangeArrowheads="1"/>
          </p:cNvSpPr>
          <p:nvPr>
            <p:ph type="sldNum" sz="quarter" idx="12"/>
          </p:nvPr>
        </p:nvSpPr>
        <p:spPr/>
        <p:txBody>
          <a:bodyPr/>
          <a:lstStyle>
            <a:lvl1pPr>
              <a:defRPr/>
            </a:lvl1pPr>
          </a:lstStyle>
          <a:p>
            <a:fld id="{CD0CA841-3B46-4A89-BC6F-AFA7771C5E13}" type="slidenum">
              <a:rPr lang="en-US" altLang="en-US"/>
              <a:pPr/>
              <a:t>‹#›</a:t>
            </a:fld>
            <a:endParaRPr lang="en-US" altLang="en-US"/>
          </a:p>
        </p:txBody>
      </p:sp>
    </p:spTree>
    <p:extLst>
      <p:ext uri="{BB962C8B-B14F-4D97-AF65-F5344CB8AC3E}">
        <p14:creationId xmlns:p14="http://schemas.microsoft.com/office/powerpoint/2010/main" val="3059492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fld id="{C6D0574B-36D8-4481-A06F-347DC92DB73B}" type="datetimeFigureOut">
              <a:rPr lang="en-US" smtClean="0"/>
              <a:pPr/>
              <a:t>12/7/2022</a:t>
            </a:fld>
            <a:endParaRPr lang="en-US" dirty="0"/>
          </a:p>
        </p:txBody>
      </p:sp>
      <p:sp>
        <p:nvSpPr>
          <p:cNvPr id="4" name="Rectangle 6"/>
          <p:cNvSpPr>
            <a:spLocks noGrp="1" noChangeArrowheads="1"/>
          </p:cNvSpPr>
          <p:nvPr>
            <p:ph type="sldNum" sz="quarter" idx="11"/>
          </p:nvPr>
        </p:nvSpPr>
        <p:spPr/>
        <p:txBody>
          <a:bodyPr/>
          <a:lstStyle>
            <a:lvl1pPr>
              <a:defRPr/>
            </a:lvl1pPr>
          </a:lstStyle>
          <a:p>
            <a:fld id="{59B26327-2C53-4EE3-89EB-9012929B0395}" type="slidenum">
              <a:rPr lang="en-US" smtClean="0"/>
              <a:pPr/>
              <a:t>‹#›</a:t>
            </a:fld>
            <a:endParaRPr lang="en-US" dirty="0"/>
          </a:p>
        </p:txBody>
      </p:sp>
      <p:sp>
        <p:nvSpPr>
          <p:cNvPr id="5" name="Rectangle 4">
            <a:extLst>
              <a:ext uri="{FF2B5EF4-FFF2-40B4-BE49-F238E27FC236}">
                <a16:creationId xmlns:a16="http://schemas.microsoft.com/office/drawing/2014/main" id="{5397A6DD-2325-411A-AC41-F4887A4FC847}"/>
              </a:ext>
            </a:extLst>
          </p:cNvPr>
          <p:cNvSpPr>
            <a:spLocks noChangeArrowheads="1"/>
          </p:cNvSpPr>
          <p:nvPr userDrawn="1"/>
        </p:nvSpPr>
        <p:spPr bwMode="auto">
          <a:xfrm>
            <a:off x="3657600" y="6627168"/>
            <a:ext cx="4876800" cy="230832"/>
          </a:xfrm>
          <a:prstGeom prst="rect">
            <a:avLst/>
          </a:prstGeom>
          <a:noFill/>
          <a:ln>
            <a:noFill/>
          </a:ln>
        </p:spPr>
        <p:txBody>
          <a:bodyPr wrap="square">
            <a:spAutoFit/>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algn="ctr" eaLnBrk="1" hangingPunct="1">
              <a:spcBef>
                <a:spcPct val="50000"/>
              </a:spcBef>
              <a:defRPr/>
            </a:pPr>
            <a:r>
              <a:rPr lang="en-US" sz="900" dirty="0">
                <a:solidFill>
                  <a:schemeClr val="bg1"/>
                </a:solidFill>
                <a:latin typeface="Arial" panose="020B0604020202020204" pitchFamily="34" charset="0"/>
              </a:rPr>
              <a:t>© 2010-2021 Kirkpatrick Partners, LLC. All rights reserved. </a:t>
            </a:r>
          </a:p>
        </p:txBody>
      </p:sp>
    </p:spTree>
    <p:extLst>
      <p:ext uri="{BB962C8B-B14F-4D97-AF65-F5344CB8AC3E}">
        <p14:creationId xmlns:p14="http://schemas.microsoft.com/office/powerpoint/2010/main" val="2061162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3657600" y="6627168"/>
            <a:ext cx="4876800" cy="230832"/>
          </a:xfrm>
          <a:prstGeom prst="rect">
            <a:avLst/>
          </a:prstGeom>
          <a:noFill/>
          <a:ln>
            <a:noFill/>
          </a:ln>
        </p:spPr>
        <p:txBody>
          <a:bodyPr>
            <a:spAutoFit/>
          </a:bodyPr>
          <a:lstStyle>
            <a:lvl1pPr eaLnBrk="0" hangingPunct="0">
              <a:defRPr>
                <a:solidFill>
                  <a:schemeClr val="tx1"/>
                </a:solidFill>
                <a:latin typeface="Bookman Old Style" panose="02050604050505020204" pitchFamily="18" charset="0"/>
                <a:cs typeface="Arial" panose="020B0604020202020204" pitchFamily="34" charset="0"/>
              </a:defRPr>
            </a:lvl1pPr>
            <a:lvl2pPr marL="742950" indent="-285750" eaLnBrk="0" hangingPunct="0">
              <a:defRPr>
                <a:solidFill>
                  <a:schemeClr val="tx1"/>
                </a:solidFill>
                <a:latin typeface="Bookman Old Style" panose="02050604050505020204" pitchFamily="18" charset="0"/>
                <a:cs typeface="Arial" panose="020B0604020202020204" pitchFamily="34" charset="0"/>
              </a:defRPr>
            </a:lvl2pPr>
            <a:lvl3pPr marL="1143000" indent="-228600" eaLnBrk="0" hangingPunct="0">
              <a:defRPr>
                <a:solidFill>
                  <a:schemeClr val="tx1"/>
                </a:solidFill>
                <a:latin typeface="Bookman Old Style" panose="02050604050505020204" pitchFamily="18" charset="0"/>
                <a:cs typeface="Arial" panose="020B0604020202020204" pitchFamily="34" charset="0"/>
              </a:defRPr>
            </a:lvl3pPr>
            <a:lvl4pPr marL="1600200" indent="-228600" eaLnBrk="0" hangingPunct="0">
              <a:defRPr>
                <a:solidFill>
                  <a:schemeClr val="tx1"/>
                </a:solidFill>
                <a:latin typeface="Bookman Old Style" panose="02050604050505020204" pitchFamily="18" charset="0"/>
                <a:cs typeface="Arial" panose="020B0604020202020204" pitchFamily="34" charset="0"/>
              </a:defRPr>
            </a:lvl4pPr>
            <a:lvl5pPr marL="2057400" indent="-228600" eaLnBrk="0" hangingPunct="0">
              <a:defRPr>
                <a:solidFill>
                  <a:schemeClr val="tx1"/>
                </a:solidFill>
                <a:latin typeface="Bookman Old Style" panose="020506040505050202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itchFamily="34" charset="0"/>
              </a:rPr>
              <a:t>© 2010-2022 Kirkpatrick Partners, LLC. All rights reserved. </a:t>
            </a:r>
          </a:p>
        </p:txBody>
      </p:sp>
      <p:sp>
        <p:nvSpPr>
          <p:cNvPr id="3" name="Content Placeholder 2"/>
          <p:cNvSpPr>
            <a:spLocks noGrp="1"/>
          </p:cNvSpPr>
          <p:nvPr>
            <p:ph idx="1"/>
          </p:nvPr>
        </p:nvSpPr>
        <p:spPr>
          <a:xfrm>
            <a:off x="609600" y="1447800"/>
            <a:ext cx="10972800" cy="4678363"/>
          </a:xfrm>
        </p:spPr>
        <p:txBody>
          <a:bodyPr/>
          <a:lstStyle>
            <a:lvl1pPr>
              <a:spcBef>
                <a:spcPts val="600"/>
              </a:spcBef>
              <a:spcAft>
                <a:spcPts val="1200"/>
              </a:spcAft>
              <a:defRPr/>
            </a:lvl1pPr>
            <a:lvl2pPr>
              <a:spcBef>
                <a:spcPts val="600"/>
              </a:spcBef>
              <a:spcAft>
                <a:spcPts val="1200"/>
              </a:spcAft>
              <a:defRPr/>
            </a:lvl2pPr>
            <a:lvl3pPr>
              <a:spcBef>
                <a:spcPts val="600"/>
              </a:spcBef>
              <a:spcAft>
                <a:spcPts val="1200"/>
              </a:spcAft>
              <a:defRPr/>
            </a:lvl3pPr>
            <a:lvl4pPr>
              <a:spcBef>
                <a:spcPts val="600"/>
              </a:spcBef>
              <a:spcAft>
                <a:spcPts val="1200"/>
              </a:spcAft>
              <a:defRPr/>
            </a:lvl4pPr>
            <a:lvl5pPr>
              <a:spcBef>
                <a:spcPts val="60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noGrp="1" noChangeArrowheads="1"/>
          </p:cNvSpPr>
          <p:nvPr>
            <p:ph type="title"/>
          </p:nvPr>
        </p:nvSpPr>
        <p:spPr bwMode="auto">
          <a:xfrm>
            <a:off x="609600" y="152400"/>
            <a:ext cx="10972800" cy="1143000"/>
          </a:xfrm>
          <a:prstGeom prst="rect">
            <a:avLst/>
          </a:prstGeom>
          <a:noFill/>
          <a:ln>
            <a:noFill/>
          </a:ln>
        </p:spPr>
        <p:txBody>
          <a:bodyPr/>
          <a:lstStyle/>
          <a:p>
            <a:pPr lvl="0"/>
            <a:r>
              <a:rPr lang="en-US" dirty="0"/>
              <a:t>Click to edit Master title style</a:t>
            </a:r>
          </a:p>
        </p:txBody>
      </p:sp>
      <p:sp>
        <p:nvSpPr>
          <p:cNvPr id="5" name="Rectangle 4"/>
          <p:cNvSpPr>
            <a:spLocks noGrp="1" noChangeArrowheads="1"/>
          </p:cNvSpPr>
          <p:nvPr>
            <p:ph type="dt" sz="half" idx="10"/>
          </p:nvPr>
        </p:nvSpPr>
        <p:spPr>
          <a:xfrm>
            <a:off x="304800" y="5562600"/>
            <a:ext cx="2844800" cy="476250"/>
          </a:xfrm>
        </p:spPr>
        <p:txBody>
          <a:bodyPr/>
          <a:lstStyle>
            <a:lvl1pPr>
              <a:defRPr/>
            </a:lvl1pPr>
          </a:lstStyle>
          <a:p>
            <a:pPr eaLnBrk="0" fontAlgn="base" hangingPunct="0">
              <a:spcBef>
                <a:spcPct val="0"/>
              </a:spcBef>
              <a:spcAft>
                <a:spcPct val="0"/>
              </a:spcAft>
            </a:pPr>
            <a:fld id="{C6D0574B-36D8-4481-A06F-347DC92DB73B}" type="datetimeFigureOut">
              <a:rPr lang="en-US" smtClean="0">
                <a:solidFill>
                  <a:srgbClr val="000000"/>
                </a:solidFill>
              </a:rPr>
              <a:pPr eaLnBrk="0" fontAlgn="base" hangingPunct="0">
                <a:spcBef>
                  <a:spcPct val="0"/>
                </a:spcBef>
                <a:spcAft>
                  <a:spcPct val="0"/>
                </a:spcAft>
              </a:pPr>
              <a:t>12/7/2022</a:t>
            </a:fld>
            <a:endParaRPr lang="en-US" dirty="0">
              <a:solidFill>
                <a:srgbClr val="000000"/>
              </a:solidFill>
            </a:endParaRPr>
          </a:p>
        </p:txBody>
      </p:sp>
      <p:sp>
        <p:nvSpPr>
          <p:cNvPr id="6" name="Rectangle 5"/>
          <p:cNvSpPr>
            <a:spLocks noGrp="1" noChangeArrowheads="1"/>
          </p:cNvSpPr>
          <p:nvPr>
            <p:ph type="ftr" sz="quarter" idx="11"/>
          </p:nvPr>
        </p:nvSpPr>
        <p:spPr>
          <a:xfrm>
            <a:off x="4165600" y="6019800"/>
            <a:ext cx="3860800" cy="476250"/>
          </a:xfrm>
        </p:spPr>
        <p:txBody>
          <a:bodyPr/>
          <a:lstStyle>
            <a:lvl1pPr>
              <a:defRPr/>
            </a:lvl1pPr>
          </a:lstStyle>
          <a:p>
            <a:pPr eaLnBrk="0" fontAlgn="base" hangingPunct="0">
              <a:spcBef>
                <a:spcPct val="0"/>
              </a:spcBef>
              <a:spcAft>
                <a:spcPct val="0"/>
              </a:spcAft>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eaLnBrk="0" fontAlgn="base" hangingPunct="0">
              <a:spcBef>
                <a:spcPct val="0"/>
              </a:spcBef>
              <a:spcAft>
                <a:spcPct val="0"/>
              </a:spcAft>
            </a:pPr>
            <a:fld id="{59B26327-2C53-4EE3-89EB-9012929B0395}" type="slidenum">
              <a:rPr lang="en-US" smtClean="0">
                <a:solidFill>
                  <a:srgbClr val="000000"/>
                </a:solidFill>
                <a:cs typeface="Arial" pitchFamily="34" charset="0"/>
              </a:rPr>
              <a:pPr eaLnBrk="0" fontAlgn="base" hangingPunct="0">
                <a:spcBef>
                  <a:spcPct val="0"/>
                </a:spcBef>
                <a:spcAft>
                  <a:spcPct val="0"/>
                </a:spcAft>
              </a:pPr>
              <a:t>‹#›</a:t>
            </a:fld>
            <a:endParaRPr lang="en-US" dirty="0">
              <a:solidFill>
                <a:srgbClr val="000000"/>
              </a:solidFill>
              <a:cs typeface="Arial" pitchFamily="34" charset="0"/>
            </a:endParaRPr>
          </a:p>
        </p:txBody>
      </p:sp>
    </p:spTree>
    <p:extLst>
      <p:ext uri="{BB962C8B-B14F-4D97-AF65-F5344CB8AC3E}">
        <p14:creationId xmlns:p14="http://schemas.microsoft.com/office/powerpoint/2010/main" val="245799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91CD75-EB66-4EBB-9523-ACF214168022}"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B5CF-682D-4A5F-965B-96C6B92038D0}" type="slidenum">
              <a:rPr lang="en-US" smtClean="0"/>
              <a:t>‹#›</a:t>
            </a:fld>
            <a:endParaRPr lang="en-US"/>
          </a:p>
        </p:txBody>
      </p:sp>
    </p:spTree>
    <p:extLst>
      <p:ext uri="{BB962C8B-B14F-4D97-AF65-F5344CB8AC3E}">
        <p14:creationId xmlns:p14="http://schemas.microsoft.com/office/powerpoint/2010/main" val="1386386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C6A84A-F8CF-4BC5-B2EF-14D39BBB96CD}"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6188F-FEF7-4324-BD5E-ADDE9709B01D}" type="slidenum">
              <a:rPr lang="en-US" smtClean="0"/>
              <a:t>‹#›</a:t>
            </a:fld>
            <a:endParaRPr lang="en-US"/>
          </a:p>
        </p:txBody>
      </p:sp>
    </p:spTree>
    <p:extLst>
      <p:ext uri="{BB962C8B-B14F-4D97-AF65-F5344CB8AC3E}">
        <p14:creationId xmlns:p14="http://schemas.microsoft.com/office/powerpoint/2010/main" val="148000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white mast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097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C2108-07AF-4AB3-A976-36C6088B0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FD2B55-829F-47FD-8A76-5560CD8499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95DD5F3-659E-4060-B653-3E8EBA80BAB3}"/>
              </a:ext>
            </a:extLst>
          </p:cNvPr>
          <p:cNvSpPr>
            <a:spLocks noGrp="1"/>
          </p:cNvSpPr>
          <p:nvPr>
            <p:ph type="title"/>
          </p:nvPr>
        </p:nvSpPr>
        <p:spPr>
          <a:xfrm>
            <a:off x="838200" y="153136"/>
            <a:ext cx="10515600" cy="1055802"/>
          </a:xfrm>
        </p:spPr>
        <p:txBody>
          <a:bodyPr/>
          <a:lstStyle/>
          <a:p>
            <a:r>
              <a:rPr lang="en-US"/>
              <a:t>Click to edit Master title style</a:t>
            </a:r>
          </a:p>
        </p:txBody>
      </p:sp>
      <p:sp>
        <p:nvSpPr>
          <p:cNvPr id="9" name="TextBox 8">
            <a:extLst>
              <a:ext uri="{FF2B5EF4-FFF2-40B4-BE49-F238E27FC236}">
                <a16:creationId xmlns:a16="http://schemas.microsoft.com/office/drawing/2014/main" id="{A3DAE939-4534-4152-9E18-161190CED81C}"/>
              </a:ext>
            </a:extLst>
          </p:cNvPr>
          <p:cNvSpPr txBox="1"/>
          <p:nvPr userDrawn="1"/>
        </p:nvSpPr>
        <p:spPr>
          <a:xfrm>
            <a:off x="4497325" y="6627052"/>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Avenir Next LT Pro Light" panose="020B0304020202020204" pitchFamily="34" charset="0"/>
              </a:rPr>
              <a:t>© 2010-2021 Kirkpatrick Partners, LLC. All rights reserved. </a:t>
            </a:r>
          </a:p>
        </p:txBody>
      </p:sp>
    </p:spTree>
    <p:extLst>
      <p:ext uri="{BB962C8B-B14F-4D97-AF65-F5344CB8AC3E}">
        <p14:creationId xmlns:p14="http://schemas.microsoft.com/office/powerpoint/2010/main" val="3146941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FB621AFD-1E40-4A56-99F1-808C89C89AA4}"/>
              </a:ext>
            </a:extLst>
          </p:cNvPr>
          <p:cNvSpPr>
            <a:spLocks noGrp="1"/>
          </p:cNvSpPr>
          <p:nvPr>
            <p:ph type="ctrTitle" hasCustomPrompt="1"/>
          </p:nvPr>
        </p:nvSpPr>
        <p:spPr>
          <a:xfrm>
            <a:off x="1524000" y="2002089"/>
            <a:ext cx="9144000" cy="2387600"/>
          </a:xfrm>
        </p:spPr>
        <p:txBody>
          <a:bodyPr anchor="b">
            <a:normAutofit/>
          </a:bodyPr>
          <a:lstStyle>
            <a:lvl1pPr>
              <a:defRPr lang="en-US" sz="3200" kern="1200" dirty="0">
                <a:solidFill>
                  <a:schemeClr val="tx1"/>
                </a:solidFill>
                <a:latin typeface="Avenir Next LT Pro Light" panose="020B0304020202020204" pitchFamily="34" charset="0"/>
                <a:ea typeface="+mj-ea"/>
                <a:cs typeface="+mj-cs"/>
              </a:defRPr>
            </a:lvl1pPr>
          </a:lstStyle>
          <a:p>
            <a:r>
              <a:rPr lang="en-US" dirty="0"/>
              <a:t>Win Your Case: Validating Training Program Value Using The Kirkpatrick</a:t>
            </a:r>
            <a:r>
              <a:rPr lang="en-US" baseline="30000" dirty="0"/>
              <a:t>®</a:t>
            </a:r>
            <a:r>
              <a:rPr lang="en-US" dirty="0"/>
              <a:t> Model</a:t>
            </a:r>
          </a:p>
        </p:txBody>
      </p:sp>
      <p:sp>
        <p:nvSpPr>
          <p:cNvPr id="5" name="Subtitle 12">
            <a:extLst>
              <a:ext uri="{FF2B5EF4-FFF2-40B4-BE49-F238E27FC236}">
                <a16:creationId xmlns:a16="http://schemas.microsoft.com/office/drawing/2014/main" id="{3DFC0B25-4ACD-4018-89D9-B26A20B6A487}"/>
              </a:ext>
            </a:extLst>
          </p:cNvPr>
          <p:cNvSpPr>
            <a:spLocks noGrp="1"/>
          </p:cNvSpPr>
          <p:nvPr>
            <p:ph type="subTitle" idx="1"/>
          </p:nvPr>
        </p:nvSpPr>
        <p:spPr>
          <a:xfrm>
            <a:off x="1524000" y="4874816"/>
            <a:ext cx="9144000" cy="1655762"/>
          </a:xfrm>
        </p:spPr>
        <p:txBody>
          <a:bodyPr>
            <a:normAutofit/>
          </a:bodyPr>
          <a:lstStyle>
            <a:lvl1pPr marL="0" indent="0">
              <a:buNone/>
              <a:defRPr lang="en-US" sz="2400" kern="1200" dirty="0">
                <a:solidFill>
                  <a:schemeClr val="tx1"/>
                </a:solidFill>
                <a:latin typeface="Avenir Next LT Pro Light" panose="020B0304020202020204" pitchFamily="34" charset="0"/>
                <a:ea typeface="+mn-ea"/>
                <a:cs typeface="+mn-cs"/>
              </a:defRPr>
            </a:lvl1pPr>
          </a:lstStyle>
          <a:p>
            <a:pPr>
              <a:spcBef>
                <a:spcPts val="0"/>
              </a:spcBef>
            </a:pPr>
            <a:r>
              <a:rPr lang="en-US"/>
              <a:t>Click to edit Master subtitle style</a:t>
            </a:r>
            <a:endParaRPr lang="en-US" dirty="0"/>
          </a:p>
        </p:txBody>
      </p:sp>
    </p:spTree>
    <p:extLst>
      <p:ext uri="{BB962C8B-B14F-4D97-AF65-F5344CB8AC3E}">
        <p14:creationId xmlns:p14="http://schemas.microsoft.com/office/powerpoint/2010/main" val="326911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03556F-2229-CB0B-0D33-42E2F6990084}"/>
              </a:ext>
            </a:extLst>
          </p:cNvPr>
          <p:cNvSpPr>
            <a:spLocks noChangeArrowheads="1"/>
          </p:cNvSpPr>
          <p:nvPr userDrawn="1"/>
        </p:nvSpPr>
        <p:spPr bwMode="auto">
          <a:xfrm>
            <a:off x="3657600" y="6477000"/>
            <a:ext cx="4876800" cy="261938"/>
          </a:xfrm>
          <a:prstGeom prst="rect">
            <a:avLst/>
          </a:prstGeom>
          <a:noFill/>
          <a:ln>
            <a:noFill/>
          </a:ln>
        </p:spPr>
        <p:txBody>
          <a:bodyPr>
            <a:spAutoFit/>
          </a:bodyPr>
          <a:lstStyle>
            <a:lvl1pPr eaLnBrk="0" hangingPunct="0">
              <a:defRPr>
                <a:solidFill>
                  <a:schemeClr val="tx1"/>
                </a:solidFill>
                <a:latin typeface="Bookman Old Style" pitchFamily="18" charset="0"/>
                <a:ea typeface="MS PGothic" pitchFamily="34" charset="-128"/>
              </a:defRPr>
            </a:lvl1pPr>
            <a:lvl2pPr marL="742950" indent="-285750" eaLnBrk="0" hangingPunct="0">
              <a:defRPr>
                <a:solidFill>
                  <a:schemeClr val="tx1"/>
                </a:solidFill>
                <a:latin typeface="Bookman Old Style" pitchFamily="18" charset="0"/>
                <a:ea typeface="MS PGothic" pitchFamily="34" charset="-128"/>
              </a:defRPr>
            </a:lvl2pPr>
            <a:lvl3pPr marL="1143000" indent="-228600" eaLnBrk="0" hangingPunct="0">
              <a:defRPr>
                <a:solidFill>
                  <a:schemeClr val="tx1"/>
                </a:solidFill>
                <a:latin typeface="Bookman Old Style" pitchFamily="18" charset="0"/>
                <a:ea typeface="MS PGothic" pitchFamily="34" charset="-128"/>
              </a:defRPr>
            </a:lvl3pPr>
            <a:lvl4pPr marL="1600200" indent="-228600" eaLnBrk="0" hangingPunct="0">
              <a:defRPr>
                <a:solidFill>
                  <a:schemeClr val="tx1"/>
                </a:solidFill>
                <a:latin typeface="Bookman Old Style" pitchFamily="18" charset="0"/>
                <a:ea typeface="MS PGothic" pitchFamily="34" charset="-128"/>
              </a:defRPr>
            </a:lvl4pPr>
            <a:lvl5pPr marL="2057400" indent="-228600" eaLnBrk="0" hangingPunct="0">
              <a:defRPr>
                <a:solidFill>
                  <a:schemeClr val="tx1"/>
                </a:solidFill>
                <a:latin typeface="Bookman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Bookman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Bookman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Bookman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Bookman Old Style" pitchFamily="18" charset="0"/>
                <a:ea typeface="MS PGothic" pitchFamily="34" charset="-128"/>
              </a:defRPr>
            </a:lvl9pPr>
          </a:lstStyle>
          <a:p>
            <a:pPr algn="ctr" eaLnBrk="1" hangingPunct="1">
              <a:spcBef>
                <a:spcPct val="50000"/>
              </a:spcBef>
              <a:defRPr/>
            </a:pPr>
            <a:r>
              <a:rPr lang="en-US" altLang="en-US" sz="1100" dirty="0">
                <a:solidFill>
                  <a:srgbClr val="333333"/>
                </a:solidFill>
                <a:latin typeface="Arial" pitchFamily="34" charset="0"/>
              </a:rPr>
              <a:t>© 2010-2018 Kirkpatrick Partners. All rights reserved. </a:t>
            </a:r>
          </a:p>
        </p:txBody>
      </p:sp>
      <p:sp>
        <p:nvSpPr>
          <p:cNvPr id="2" name="Title 1"/>
          <p:cNvSpPr>
            <a:spLocks noGrp="1"/>
          </p:cNvSpPr>
          <p:nvPr>
            <p:ph type="title"/>
          </p:nvPr>
        </p:nvSpPr>
        <p:spPr/>
        <p:txBody>
          <a:bodyPr/>
          <a:lstStyle>
            <a:lvl1pPr>
              <a:defRPr b="0">
                <a:solidFill>
                  <a:srgbClr val="5A712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78C106C-903F-3625-934B-43FE9D003465}"/>
              </a:ext>
            </a:extLst>
          </p:cNvPr>
          <p:cNvSpPr>
            <a:spLocks noGrp="1" noChangeArrowheads="1"/>
          </p:cNvSpPr>
          <p:nvPr>
            <p:ph type="dt" sz="half" idx="10"/>
          </p:nvPr>
        </p:nvSpPr>
        <p:spPr>
          <a:xfrm>
            <a:off x="304800" y="5562600"/>
            <a:ext cx="28448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475F780-0A2D-CEB1-2ECB-F12EDE000E6C}"/>
              </a:ext>
            </a:extLst>
          </p:cNvPr>
          <p:cNvSpPr>
            <a:spLocks noGrp="1" noChangeArrowheads="1"/>
          </p:cNvSpPr>
          <p:nvPr>
            <p:ph type="ftr" sz="quarter" idx="11"/>
          </p:nvPr>
        </p:nvSpPr>
        <p:spPr>
          <a:xfrm>
            <a:off x="4165600" y="6019800"/>
            <a:ext cx="38608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3ADFFE9-EC26-B6B7-CCA4-E8BC4C7E00A3}"/>
              </a:ext>
            </a:extLst>
          </p:cNvPr>
          <p:cNvSpPr>
            <a:spLocks noGrp="1" noChangeArrowheads="1"/>
          </p:cNvSpPr>
          <p:nvPr>
            <p:ph type="sldNum" sz="quarter" idx="12"/>
          </p:nvPr>
        </p:nvSpPr>
        <p:spPr/>
        <p:txBody>
          <a:bodyPr/>
          <a:lstStyle>
            <a:lvl1pPr>
              <a:defRPr smtClean="0"/>
            </a:lvl1pPr>
          </a:lstStyle>
          <a:p>
            <a:pPr>
              <a:defRPr/>
            </a:pPr>
            <a:fld id="{9E9A8F96-6B38-4828-9E61-428A930A8152}" type="slidenum">
              <a:rPr lang="en-US" altLang="en-US"/>
              <a:pPr>
                <a:defRPr/>
              </a:pPr>
              <a:t>‹#›</a:t>
            </a:fld>
            <a:endParaRPr lang="en-US" altLang="en-US"/>
          </a:p>
        </p:txBody>
      </p:sp>
    </p:spTree>
    <p:extLst>
      <p:ext uri="{BB962C8B-B14F-4D97-AF65-F5344CB8AC3E}">
        <p14:creationId xmlns:p14="http://schemas.microsoft.com/office/powerpoint/2010/main" val="4065410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E7016-2D93-483E-91CF-F150890182F2}"/>
              </a:ext>
            </a:extLst>
          </p:cNvPr>
          <p:cNvSpPr txBox="1"/>
          <p:nvPr userDrawn="1"/>
        </p:nvSpPr>
        <p:spPr>
          <a:xfrm>
            <a:off x="5291705" y="705178"/>
            <a:ext cx="6418907" cy="5286062"/>
          </a:xfrm>
          <a:prstGeom prst="rect">
            <a:avLst/>
          </a:prstGeom>
          <a:noFill/>
        </p:spPr>
        <p:txBody>
          <a:bodyPr wrap="square" rtlCol="0">
            <a:spAutoFit/>
          </a:bodyPr>
          <a:lstStyle/>
          <a:p>
            <a:r>
              <a:rPr lang="en-US" sz="2100" dirty="0">
                <a:solidFill>
                  <a:schemeClr val="bg1"/>
                </a:solidFill>
                <a:latin typeface="Avenir Next LT Pro Light" panose="020B0304020202020204" pitchFamily="34" charset="0"/>
              </a:rPr>
              <a:t>Trademark and Copyright Warning</a:t>
            </a:r>
          </a:p>
          <a:p>
            <a:r>
              <a:rPr lang="en-US" sz="1050" dirty="0">
                <a:solidFill>
                  <a:schemeClr val="bg1"/>
                </a:solidFill>
                <a:latin typeface="Avenir Next LT Pro Light" panose="020B0304020202020204" pitchFamily="34" charset="0"/>
              </a:rPr>
              <a:t>© Copyright 2010-2022, Kirkpatrick Partners, LLC. All rights reserved. </a:t>
            </a:r>
          </a:p>
          <a:p>
            <a:endParaRPr lang="en-US" sz="1800" dirty="0">
              <a:solidFill>
                <a:schemeClr val="bg1"/>
              </a:solidFill>
              <a:latin typeface="Avenir Next LT Pro Light" panose="020B0304020202020204" pitchFamily="34" charset="0"/>
            </a:endParaRPr>
          </a:p>
          <a:p>
            <a:r>
              <a:rPr lang="en-US" sz="1800" dirty="0">
                <a:solidFill>
                  <a:schemeClr val="bg1"/>
                </a:solidFill>
                <a:latin typeface="Avenir Next LT Pro Light" panose="020B0304020202020204" pitchFamily="34" charset="0"/>
              </a:rPr>
              <a:t>This presentation remains the exclusive property of Kirkpatrick Partners, LLC. Distribution or duplication of these slides and content, in whole or in part, in any way is strictly prohibited. These are for the personal use of program attendees only. </a:t>
            </a:r>
          </a:p>
          <a:p>
            <a:endParaRPr lang="en-US" sz="1800" dirty="0">
              <a:solidFill>
                <a:schemeClr val="bg1"/>
              </a:solidFill>
              <a:latin typeface="Avenir Next LT Pro Light" panose="020B0304020202020204" pitchFamily="34" charset="0"/>
            </a:endParaRPr>
          </a:p>
          <a:p>
            <a:r>
              <a:rPr lang="en-US" sz="1800" dirty="0">
                <a:solidFill>
                  <a:schemeClr val="bg1"/>
                </a:solidFill>
                <a:latin typeface="Avenir Next LT Pro Light" panose="020B0304020202020204" pitchFamily="34" charset="0"/>
              </a:rPr>
              <a:t>The following marks are the property of Kirkpatrick Partners, LLC as related to educational / training materials, programs and books: </a:t>
            </a:r>
          </a:p>
          <a:p>
            <a:pPr lvl="1"/>
            <a:r>
              <a:rPr lang="en-US" sz="1800" dirty="0">
                <a:solidFill>
                  <a:schemeClr val="bg1"/>
                </a:solidFill>
                <a:latin typeface="Avenir Next LT Pro Light" panose="020B0304020202020204" pitchFamily="34" charset="0"/>
              </a:rPr>
              <a:t>Kirkpatrick®                       </a:t>
            </a:r>
          </a:p>
          <a:p>
            <a:pPr lvl="1"/>
            <a:r>
              <a:rPr lang="en-US" sz="1800" dirty="0">
                <a:solidFill>
                  <a:schemeClr val="bg1"/>
                </a:solidFill>
                <a:latin typeface="Avenir Next LT Pro Light" panose="020B0304020202020204" pitchFamily="34" charset="0"/>
              </a:rPr>
              <a:t>BrightLight® 	</a:t>
            </a:r>
          </a:p>
          <a:p>
            <a:pPr lvl="1"/>
            <a:r>
              <a:rPr lang="en-US" sz="1800" dirty="0">
                <a:solidFill>
                  <a:schemeClr val="bg1"/>
                </a:solidFill>
                <a:latin typeface="Avenir Next LT Pro Light" panose="020B0304020202020204" pitchFamily="34" charset="0"/>
              </a:rPr>
              <a:t>Kirkpatrick Four Levels®	</a:t>
            </a:r>
          </a:p>
          <a:p>
            <a:pPr lvl="1"/>
            <a:r>
              <a:rPr lang="en-US" sz="1800" dirty="0">
                <a:solidFill>
                  <a:schemeClr val="bg1"/>
                </a:solidFill>
                <a:latin typeface="Avenir Next LT Pro Light" panose="020B0304020202020204" pitchFamily="34" charset="0"/>
              </a:rPr>
              <a:t>Blended Evaluation Plan®                 </a:t>
            </a:r>
          </a:p>
          <a:p>
            <a:pPr lvl="1"/>
            <a:r>
              <a:rPr lang="en-US" sz="1800" dirty="0">
                <a:solidFill>
                  <a:schemeClr val="bg1"/>
                </a:solidFill>
                <a:latin typeface="Avenir Next LT Pro Light" panose="020B0304020202020204" pitchFamily="34" charset="0"/>
              </a:rPr>
              <a:t>The One and Only Kirkpatrick®</a:t>
            </a:r>
          </a:p>
          <a:p>
            <a:pPr lvl="1"/>
            <a:r>
              <a:rPr lang="en-US" sz="1800" dirty="0">
                <a:solidFill>
                  <a:schemeClr val="bg1"/>
                </a:solidFill>
                <a:latin typeface="Avenir Next LT Pro Light" panose="020B0304020202020204" pitchFamily="34" charset="0"/>
              </a:rPr>
              <a:t>The Standard for Leveraging and Validating Talent Investments™ </a:t>
            </a:r>
          </a:p>
        </p:txBody>
      </p:sp>
    </p:spTree>
    <p:extLst>
      <p:ext uri="{BB962C8B-B14F-4D97-AF65-F5344CB8AC3E}">
        <p14:creationId xmlns:p14="http://schemas.microsoft.com/office/powerpoint/2010/main" val="267048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E7016-2D93-483E-91CF-F150890182F2}"/>
              </a:ext>
            </a:extLst>
          </p:cNvPr>
          <p:cNvSpPr txBox="1"/>
          <p:nvPr userDrawn="1"/>
        </p:nvSpPr>
        <p:spPr>
          <a:xfrm>
            <a:off x="5291704" y="705177"/>
            <a:ext cx="6418907" cy="5447645"/>
          </a:xfrm>
          <a:prstGeom prst="rect">
            <a:avLst/>
          </a:prstGeom>
          <a:noFill/>
        </p:spPr>
        <p:txBody>
          <a:bodyPr wrap="square" rtlCol="0">
            <a:spAutoFit/>
          </a:bodyPr>
          <a:lstStyle/>
          <a:p>
            <a:r>
              <a:rPr lang="en-US" sz="2800" dirty="0">
                <a:solidFill>
                  <a:schemeClr val="bg1"/>
                </a:solidFill>
                <a:latin typeface="Avenir Next LT Pro Light" panose="020B0304020202020204" pitchFamily="34" charset="0"/>
              </a:rPr>
              <a:t>Trademark and Copyright Warning</a:t>
            </a:r>
          </a:p>
          <a:p>
            <a:r>
              <a:rPr lang="en-US" sz="1400" dirty="0">
                <a:solidFill>
                  <a:schemeClr val="bg1"/>
                </a:solidFill>
                <a:latin typeface="Avenir Next LT Pro Light" panose="020B0304020202020204" pitchFamily="34" charset="0"/>
              </a:rPr>
              <a:t>© Copyright 2010-2022, Kirkpatrick Partners, LLC. All rights reserved. </a:t>
            </a:r>
          </a:p>
          <a:p>
            <a:endParaRPr lang="en-US" dirty="0">
              <a:solidFill>
                <a:schemeClr val="bg1"/>
              </a:solidFill>
              <a:latin typeface="Avenir Next LT Pro Light" panose="020B0304020202020204" pitchFamily="34" charset="0"/>
            </a:endParaRPr>
          </a:p>
          <a:p>
            <a:r>
              <a:rPr lang="en-US" dirty="0">
                <a:solidFill>
                  <a:schemeClr val="bg1"/>
                </a:solidFill>
                <a:latin typeface="Avenir Next LT Pro Light" panose="020B0304020202020204" pitchFamily="34" charset="0"/>
              </a:rPr>
              <a:t>This presentation remains the exclusive property of Kirkpatrick Partners, LLC. Distribution or duplication of these slides and content, in whole or in part, in any way is strictly prohibited. These are for the personal use of program attendees only. </a:t>
            </a:r>
          </a:p>
          <a:p>
            <a:endParaRPr lang="en-US" dirty="0">
              <a:solidFill>
                <a:schemeClr val="bg1"/>
              </a:solidFill>
              <a:latin typeface="Avenir Next LT Pro Light" panose="020B0304020202020204" pitchFamily="34" charset="0"/>
            </a:endParaRPr>
          </a:p>
          <a:p>
            <a:r>
              <a:rPr lang="en-US" dirty="0">
                <a:solidFill>
                  <a:schemeClr val="bg1"/>
                </a:solidFill>
                <a:latin typeface="Avenir Next LT Pro Light" panose="020B0304020202020204" pitchFamily="34" charset="0"/>
              </a:rPr>
              <a:t>The following marks are the property of Kirkpatrick Partners, LLC as related to educational / training materials, programs and books: </a:t>
            </a:r>
          </a:p>
          <a:p>
            <a:pPr lvl="1"/>
            <a:r>
              <a:rPr lang="en-US" dirty="0">
                <a:solidFill>
                  <a:schemeClr val="bg1"/>
                </a:solidFill>
                <a:latin typeface="Avenir Next LT Pro Light" panose="020B0304020202020204" pitchFamily="34" charset="0"/>
              </a:rPr>
              <a:t>Kirkpatrick®                       </a:t>
            </a:r>
          </a:p>
          <a:p>
            <a:pPr lvl="1"/>
            <a:r>
              <a:rPr lang="en-US" dirty="0">
                <a:solidFill>
                  <a:schemeClr val="bg1"/>
                </a:solidFill>
                <a:latin typeface="Avenir Next LT Pro Light" panose="020B0304020202020204" pitchFamily="34" charset="0"/>
              </a:rPr>
              <a:t>BrightLight® 	</a:t>
            </a:r>
          </a:p>
          <a:p>
            <a:pPr lvl="1"/>
            <a:r>
              <a:rPr lang="en-US" dirty="0">
                <a:solidFill>
                  <a:schemeClr val="bg1"/>
                </a:solidFill>
                <a:latin typeface="Avenir Next LT Pro Light" panose="020B0304020202020204" pitchFamily="34" charset="0"/>
              </a:rPr>
              <a:t>Kirkpatrick Four Levels®	</a:t>
            </a:r>
          </a:p>
          <a:p>
            <a:pPr lvl="1"/>
            <a:r>
              <a:rPr lang="en-US" dirty="0">
                <a:solidFill>
                  <a:schemeClr val="bg1"/>
                </a:solidFill>
                <a:latin typeface="Avenir Next LT Pro Light" panose="020B0304020202020204" pitchFamily="34" charset="0"/>
              </a:rPr>
              <a:t>Blended Evaluation Plan®                 </a:t>
            </a:r>
          </a:p>
          <a:p>
            <a:pPr lvl="1"/>
            <a:r>
              <a:rPr lang="en-US" dirty="0">
                <a:solidFill>
                  <a:schemeClr val="bg1"/>
                </a:solidFill>
                <a:latin typeface="Avenir Next LT Pro Light" panose="020B0304020202020204" pitchFamily="34" charset="0"/>
              </a:rPr>
              <a:t>The One and Only Kirkpatrick®</a:t>
            </a:r>
          </a:p>
          <a:p>
            <a:pPr lvl="1"/>
            <a:r>
              <a:rPr lang="en-US" dirty="0">
                <a:solidFill>
                  <a:schemeClr val="bg1"/>
                </a:solidFill>
                <a:latin typeface="Avenir Next LT Pro Light" panose="020B0304020202020204" pitchFamily="34" charset="0"/>
              </a:rPr>
              <a:t>The Standard for Leveraging and Validating Talent Investments™ </a:t>
            </a:r>
          </a:p>
        </p:txBody>
      </p:sp>
    </p:spTree>
    <p:extLst>
      <p:ext uri="{BB962C8B-B14F-4D97-AF65-F5344CB8AC3E}">
        <p14:creationId xmlns:p14="http://schemas.microsoft.com/office/powerpoint/2010/main" val="7020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50721F-9BFA-4BC7-95AD-121A234A3933}"/>
              </a:ext>
            </a:extLst>
          </p:cNvPr>
          <p:cNvSpPr>
            <a:spLocks noGrp="1"/>
          </p:cNvSpPr>
          <p:nvPr>
            <p:ph type="title"/>
          </p:nvPr>
        </p:nvSpPr>
        <p:spPr>
          <a:xfrm>
            <a:off x="838200" y="153136"/>
            <a:ext cx="10515600" cy="1055802"/>
          </a:xfrm>
        </p:spPr>
        <p:txBody>
          <a:bodyPr>
            <a:normAutofit/>
          </a:bodyPr>
          <a:lstStyle>
            <a:lvl1pPr>
              <a:defRPr sz="4000">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518D384E-1A8C-4B8B-A8FA-7014727E292C}"/>
              </a:ext>
            </a:extLst>
          </p:cNvPr>
          <p:cNvSpPr>
            <a:spLocks noGrp="1"/>
          </p:cNvSpPr>
          <p:nvPr>
            <p:ph idx="1"/>
          </p:nvPr>
        </p:nvSpPr>
        <p:spPr>
          <a:xfrm>
            <a:off x="838200" y="1839473"/>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865BD357-1D65-4812-963E-FBF9A10CD1A1}"/>
              </a:ext>
            </a:extLst>
          </p:cNvPr>
          <p:cNvSpPr txBox="1"/>
          <p:nvPr userDrawn="1"/>
        </p:nvSpPr>
        <p:spPr>
          <a:xfrm>
            <a:off x="4497324" y="6474032"/>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bg2">
                    <a:lumMod val="25000"/>
                  </a:schemeClr>
                </a:solidFill>
                <a:latin typeface="Avenir Next LT Pro Light" panose="020B0304020202020204" pitchFamily="34" charset="0"/>
              </a:rPr>
              <a:t>© 2010-2022 Kirkpatrick Partners, LLC. All rights reserved</a:t>
            </a:r>
            <a:r>
              <a:rPr lang="en-US" sz="900" dirty="0">
                <a:solidFill>
                  <a:schemeClr val="bg2">
                    <a:lumMod val="75000"/>
                  </a:schemeClr>
                </a:solidFill>
                <a:latin typeface="Avenir Next LT Pro Light" panose="020B0304020202020204" pitchFamily="34" charset="0"/>
              </a:rPr>
              <a:t>. </a:t>
            </a:r>
          </a:p>
        </p:txBody>
      </p:sp>
    </p:spTree>
    <p:extLst>
      <p:ext uri="{BB962C8B-B14F-4D97-AF65-F5344CB8AC3E}">
        <p14:creationId xmlns:p14="http://schemas.microsoft.com/office/powerpoint/2010/main" val="19830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073326-797A-4B07-8C86-4B00C1979C44}"/>
              </a:ext>
            </a:extLst>
          </p:cNvPr>
          <p:cNvSpPr>
            <a:spLocks noGrp="1"/>
          </p:cNvSpPr>
          <p:nvPr>
            <p:ph idx="1"/>
          </p:nvPr>
        </p:nvSpPr>
        <p:spPr>
          <a:xfrm>
            <a:off x="838200" y="1839473"/>
            <a:ext cx="10515600" cy="435133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CFE8405E-F6AA-4560-9545-CABAEB7119F1}"/>
              </a:ext>
            </a:extLst>
          </p:cNvPr>
          <p:cNvSpPr txBox="1"/>
          <p:nvPr userDrawn="1"/>
        </p:nvSpPr>
        <p:spPr>
          <a:xfrm>
            <a:off x="4497324" y="6529632"/>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aseline="0" dirty="0">
                <a:solidFill>
                  <a:schemeClr val="bg2">
                    <a:lumMod val="25000"/>
                  </a:schemeClr>
                </a:solidFill>
                <a:latin typeface="Avenir Next LT Pro Light" panose="020B0304020202020204" pitchFamily="34" charset="0"/>
              </a:rPr>
              <a:t>© 2010-2022 Kirkpatrick Partners, LLC. All rights reserved. </a:t>
            </a:r>
          </a:p>
        </p:txBody>
      </p:sp>
      <p:sp>
        <p:nvSpPr>
          <p:cNvPr id="5" name="Title 1">
            <a:extLst>
              <a:ext uri="{FF2B5EF4-FFF2-40B4-BE49-F238E27FC236}">
                <a16:creationId xmlns:a16="http://schemas.microsoft.com/office/drawing/2014/main" id="{F9AD32CB-3CEA-42EE-BE9F-F82EE630DCCD}"/>
              </a:ext>
            </a:extLst>
          </p:cNvPr>
          <p:cNvSpPr>
            <a:spLocks noGrp="1"/>
          </p:cNvSpPr>
          <p:nvPr>
            <p:ph type="title"/>
          </p:nvPr>
        </p:nvSpPr>
        <p:spPr>
          <a:xfrm>
            <a:off x="838200" y="7449"/>
            <a:ext cx="10515600" cy="1029781"/>
          </a:xfrm>
        </p:spPr>
        <p:txBody>
          <a:bodyPr>
            <a:normAutofit/>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76664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09CFC2-7CBA-4304-BB43-45F1D49D83DE}"/>
              </a:ext>
            </a:extLst>
          </p:cNvPr>
          <p:cNvSpPr txBox="1"/>
          <p:nvPr userDrawn="1"/>
        </p:nvSpPr>
        <p:spPr>
          <a:xfrm>
            <a:off x="3734585" y="6551632"/>
            <a:ext cx="4722829" cy="2308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2">
                    <a:lumMod val="7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85963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C2108-07AF-4AB3-A976-36C6088B0222}"/>
              </a:ext>
            </a:extLst>
          </p:cNvPr>
          <p:cNvSpPr>
            <a:spLocks noGrp="1"/>
          </p:cNvSpPr>
          <p:nvPr>
            <p:ph sz="half" idx="1"/>
          </p:nvPr>
        </p:nvSpPr>
        <p:spPr>
          <a:xfrm>
            <a:off x="838200" y="1825625"/>
            <a:ext cx="5181600" cy="4351338"/>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CFD2B55-829F-47FD-8A76-5560CD849903}"/>
              </a:ext>
            </a:extLst>
          </p:cNvPr>
          <p:cNvSpPr>
            <a:spLocks noGrp="1"/>
          </p:cNvSpPr>
          <p:nvPr>
            <p:ph sz="half" idx="2"/>
          </p:nvPr>
        </p:nvSpPr>
        <p:spPr>
          <a:xfrm>
            <a:off x="6172200" y="1825625"/>
            <a:ext cx="5181600" cy="4351338"/>
          </a:xfrm>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F95DD5F3-659E-4060-B653-3E8EBA80BAB3}"/>
              </a:ext>
            </a:extLst>
          </p:cNvPr>
          <p:cNvSpPr>
            <a:spLocks noGrp="1"/>
          </p:cNvSpPr>
          <p:nvPr>
            <p:ph type="title"/>
          </p:nvPr>
        </p:nvSpPr>
        <p:spPr>
          <a:xfrm>
            <a:off x="838200" y="153136"/>
            <a:ext cx="10515600" cy="1055802"/>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p>
        </p:txBody>
      </p:sp>
      <p:sp>
        <p:nvSpPr>
          <p:cNvPr id="7" name="TextBox 6">
            <a:extLst>
              <a:ext uri="{FF2B5EF4-FFF2-40B4-BE49-F238E27FC236}">
                <a16:creationId xmlns:a16="http://schemas.microsoft.com/office/drawing/2014/main" id="{6FCA7E32-A9C1-44E6-BBAF-145135BBA1AE}"/>
              </a:ext>
            </a:extLst>
          </p:cNvPr>
          <p:cNvSpPr txBox="1"/>
          <p:nvPr userDrawn="1"/>
        </p:nvSpPr>
        <p:spPr>
          <a:xfrm>
            <a:off x="4497324" y="6538434"/>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2">
                    <a:lumMod val="2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429078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ticipant intera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2EF36BB-2A4D-48C2-8303-B8DE94D75A8A}"/>
              </a:ext>
            </a:extLst>
          </p:cNvPr>
          <p:cNvSpPr>
            <a:spLocks noGrp="1"/>
          </p:cNvSpPr>
          <p:nvPr>
            <p:ph type="title"/>
          </p:nvPr>
        </p:nvSpPr>
        <p:spPr>
          <a:xfrm>
            <a:off x="838200" y="1302917"/>
            <a:ext cx="10515600" cy="1055802"/>
          </a:xfrm>
        </p:spPr>
        <p:txBody>
          <a:bodyPr>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2">
            <a:extLst>
              <a:ext uri="{FF2B5EF4-FFF2-40B4-BE49-F238E27FC236}">
                <a16:creationId xmlns:a16="http://schemas.microsoft.com/office/drawing/2014/main" id="{CB5C7B9F-8E27-4037-995D-03B40D025FAC}"/>
              </a:ext>
            </a:extLst>
          </p:cNvPr>
          <p:cNvSpPr>
            <a:spLocks noGrp="1"/>
          </p:cNvSpPr>
          <p:nvPr>
            <p:ph type="body" sz="quarter" idx="10"/>
          </p:nvPr>
        </p:nvSpPr>
        <p:spPr>
          <a:xfrm>
            <a:off x="838200" y="2553076"/>
            <a:ext cx="10515600" cy="3517523"/>
          </a:xfrm>
        </p:spPr>
        <p:txBody>
          <a:bodyPr anchor="ct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sz="2800">
                <a:solidFill>
                  <a:schemeClr val="bg1"/>
                </a:solidFill>
                <a:latin typeface="Arial" panose="020B0604020202020204" pitchFamily="34" charset="0"/>
                <a:cs typeface="Arial" panose="020B0604020202020204" pitchFamily="34" charset="0"/>
              </a:defRPr>
            </a:lvl2pPr>
            <a:lvl3pPr marL="914400" indent="0" algn="ctr">
              <a:buNone/>
              <a:defRPr sz="2400">
                <a:solidFill>
                  <a:schemeClr val="bg1"/>
                </a:solidFill>
                <a:latin typeface="Arial" panose="020B0604020202020204" pitchFamily="34" charset="0"/>
                <a:cs typeface="Arial" panose="020B0604020202020204" pitchFamily="34" charset="0"/>
              </a:defRPr>
            </a:lvl3pPr>
            <a:lvl4pPr marL="1371600" indent="0" algn="ctr">
              <a:buNone/>
              <a:defRPr sz="2000">
                <a:solidFill>
                  <a:schemeClr val="bg1"/>
                </a:solidFill>
                <a:latin typeface="Arial" panose="020B0604020202020204" pitchFamily="34" charset="0"/>
                <a:cs typeface="Arial" panose="020B0604020202020204" pitchFamily="34" charset="0"/>
              </a:defRPr>
            </a:lvl4pPr>
            <a:lvl5pPr marL="1828800" indent="0" algn="ctr">
              <a:buNone/>
              <a:defRPr sz="20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1138AAA-4B63-435C-AA52-075798554824}"/>
              </a:ext>
            </a:extLst>
          </p:cNvPr>
          <p:cNvSpPr txBox="1"/>
          <p:nvPr userDrawn="1"/>
        </p:nvSpPr>
        <p:spPr>
          <a:xfrm>
            <a:off x="4497324" y="6566208"/>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129264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A3C99-47E8-48C6-850B-DBEA413C7527}"/>
              </a:ext>
            </a:extLst>
          </p:cNvPr>
          <p:cNvSpPr>
            <a:spLocks noGrp="1"/>
          </p:cNvSpPr>
          <p:nvPr>
            <p:ph type="title"/>
          </p:nvPr>
        </p:nvSpPr>
        <p:spPr>
          <a:xfrm>
            <a:off x="838200" y="129455"/>
            <a:ext cx="10515600" cy="1325563"/>
          </a:xfrm>
        </p:spPr>
        <p:txBody>
          <a:bodyPr>
            <a:normAutofit/>
          </a:bodyPr>
          <a:lstStyle>
            <a:lvl1pPr algn="ctr">
              <a:defRPr sz="4000" b="0">
                <a:latin typeface="Arial" panose="020B0604020202020204" pitchFamily="34" charset="0"/>
                <a:cs typeface="Arial" panose="020B0604020202020204" pitchFamily="34" charset="0"/>
              </a:defRPr>
            </a:lvl1pPr>
          </a:lstStyle>
          <a:p>
            <a:r>
              <a:rPr lang="en-US"/>
              <a:t>Click to edit Master title style</a:t>
            </a:r>
          </a:p>
        </p:txBody>
      </p:sp>
      <p:sp>
        <p:nvSpPr>
          <p:cNvPr id="3" name="TextBox 2">
            <a:extLst>
              <a:ext uri="{FF2B5EF4-FFF2-40B4-BE49-F238E27FC236}">
                <a16:creationId xmlns:a16="http://schemas.microsoft.com/office/drawing/2014/main" id="{BCBD39ED-9093-4905-8008-AFE86FB9A8E4}"/>
              </a:ext>
            </a:extLst>
          </p:cNvPr>
          <p:cNvSpPr txBox="1"/>
          <p:nvPr userDrawn="1"/>
        </p:nvSpPr>
        <p:spPr>
          <a:xfrm>
            <a:off x="4497324" y="6541824"/>
            <a:ext cx="3197351" cy="2308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2">
                    <a:lumMod val="25000"/>
                  </a:schemeClr>
                </a:solidFill>
                <a:latin typeface="Avenir Next LT Pro Light" panose="020B0304020202020204" pitchFamily="34" charset="0"/>
              </a:rPr>
              <a:t>© 2010-2022 Kirkpatrick Partners, LLC. All rights reserved. </a:t>
            </a:r>
          </a:p>
        </p:txBody>
      </p:sp>
    </p:spTree>
    <p:extLst>
      <p:ext uri="{BB962C8B-B14F-4D97-AF65-F5344CB8AC3E}">
        <p14:creationId xmlns:p14="http://schemas.microsoft.com/office/powerpoint/2010/main" val="2954524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ADAE3-E673-4616-8D03-52F0BC207FB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4B269A-C294-45C0-AA8E-DC3B390F1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611BE-0583-4851-92BF-52072AB1848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3031C5-DBA6-4A75-A351-5F34DC614A2D}" type="datetimeFigureOut">
              <a:rPr lang="en-US" smtClean="0"/>
              <a:t>12/7/2022</a:t>
            </a:fld>
            <a:endParaRPr lang="en-US"/>
          </a:p>
        </p:txBody>
      </p:sp>
      <p:sp>
        <p:nvSpPr>
          <p:cNvPr id="5" name="Footer Placeholder 4">
            <a:extLst>
              <a:ext uri="{FF2B5EF4-FFF2-40B4-BE49-F238E27FC236}">
                <a16:creationId xmlns:a16="http://schemas.microsoft.com/office/drawing/2014/main" id="{84F83103-3992-4BE9-9331-78C15DA78E3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53EC61-7486-459C-AA98-AF3A74EFB3A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4F8884-3111-44C3-8BAB-C608FAEB87BA}" type="slidenum">
              <a:rPr lang="en-US" smtClean="0"/>
              <a:t>‹#›</a:t>
            </a:fld>
            <a:endParaRPr lang="en-US"/>
          </a:p>
        </p:txBody>
      </p:sp>
    </p:spTree>
    <p:extLst>
      <p:ext uri="{BB962C8B-B14F-4D97-AF65-F5344CB8AC3E}">
        <p14:creationId xmlns:p14="http://schemas.microsoft.com/office/powerpoint/2010/main" val="3706265516"/>
      </p:ext>
    </p:extLst>
  </p:cSld>
  <p:clrMap bg1="lt1" tx1="dk1" bg2="lt2" tx2="dk2" accent1="accent1" accent2="accent2" accent3="accent3" accent4="accent4" accent5="accent5" accent6="accent6" hlink="hlink" folHlink="folHlink"/>
  <p:sldLayoutIdLst>
    <p:sldLayoutId id="2147483689" r:id="rId1"/>
    <p:sldLayoutId id="214748805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97573-26DD-45FE-857B-EF3B7E51548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CCD81B-66DB-436A-BA08-5C996E495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096693"/>
      </p:ext>
    </p:extLst>
  </p:cSld>
  <p:clrMap bg1="lt1" tx1="dk1" bg2="lt2" tx2="dk2" accent1="accent1" accent2="accent2" accent3="accent3" accent4="accent4" accent5="accent5" accent6="accent6" hlink="hlink" folHlink="folHlink"/>
  <p:sldLayoutIdLst>
    <p:sldLayoutId id="2147483678" r:id="rId1"/>
    <p:sldLayoutId id="2147488053" r:id="rId2"/>
    <p:sldLayoutId id="2147483690" r:id="rId3"/>
    <p:sldLayoutId id="2147483673" r:id="rId4"/>
    <p:sldLayoutId id="2147483697" r:id="rId5"/>
    <p:sldLayoutId id="2147483679" r:id="rId6"/>
    <p:sldLayoutId id="2147483682" r:id="rId7"/>
    <p:sldLayoutId id="2147483704" r:id="rId8"/>
    <p:sldLayoutId id="2147483703" r:id="rId9"/>
    <p:sldLayoutId id="2147488057"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52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fld id="{C6D0574B-36D8-4481-A06F-347DC92DB73B}" type="datetimeFigureOut">
              <a:rPr lang="en-US" smtClean="0"/>
              <a:pPr/>
              <a:t>12/7/2022</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59B26327-2C53-4EE3-89EB-9012929B0395}" type="slidenum">
              <a:rPr lang="en-US" smtClean="0"/>
              <a:pPr/>
              <a:t>‹#›</a:t>
            </a:fld>
            <a:endParaRPr lang="en-US" dirty="0"/>
          </a:p>
        </p:txBody>
      </p:sp>
    </p:spTree>
    <p:extLst>
      <p:ext uri="{BB962C8B-B14F-4D97-AF65-F5344CB8AC3E}">
        <p14:creationId xmlns:p14="http://schemas.microsoft.com/office/powerpoint/2010/main" val="2586852968"/>
      </p:ext>
    </p:extLst>
  </p:cSld>
  <p:clrMap bg1="lt1" tx1="dk1" bg2="lt2" tx2="dk2" accent1="accent1" accent2="accent2" accent3="accent3" accent4="accent4" accent5="accent5" accent6="accent6" hlink="hlink" folHlink="folHlink"/>
  <p:sldLayoutIdLst>
    <p:sldLayoutId id="2147488049" r:id="rId1"/>
    <p:sldLayoutId id="2147485846" r:id="rId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1200"/>
        </a:spcAft>
        <a:buChar char="•"/>
        <a:defRPr sz="3200">
          <a:solidFill>
            <a:schemeClr val="tx1"/>
          </a:solidFill>
          <a:latin typeface="+mn-lt"/>
          <a:ea typeface="+mn-ea"/>
          <a:cs typeface="+mn-cs"/>
        </a:defRPr>
      </a:lvl1pPr>
      <a:lvl2pPr marL="742950" indent="-285750" algn="l" rtl="0" eaLnBrk="1" fontAlgn="base" hangingPunct="1">
        <a:spcBef>
          <a:spcPts val="600"/>
        </a:spcBef>
        <a:spcAft>
          <a:spcPts val="1200"/>
        </a:spcAft>
        <a:buChar char="–"/>
        <a:defRPr sz="2800">
          <a:solidFill>
            <a:schemeClr val="tx1"/>
          </a:solidFill>
          <a:latin typeface="+mn-lt"/>
        </a:defRPr>
      </a:lvl2pPr>
      <a:lvl3pPr marL="1143000" indent="-228600" algn="l" rtl="0" eaLnBrk="1" fontAlgn="base" hangingPunct="1">
        <a:spcBef>
          <a:spcPts val="600"/>
        </a:spcBef>
        <a:spcAft>
          <a:spcPts val="1200"/>
        </a:spcAft>
        <a:buChar char="•"/>
        <a:defRPr sz="2400">
          <a:solidFill>
            <a:schemeClr val="tx1"/>
          </a:solidFill>
          <a:latin typeface="+mn-lt"/>
        </a:defRPr>
      </a:lvl3pPr>
      <a:lvl4pPr marL="1600200" indent="-228600" algn="l" rtl="0" eaLnBrk="1" fontAlgn="base" hangingPunct="1">
        <a:spcBef>
          <a:spcPts val="600"/>
        </a:spcBef>
        <a:spcAft>
          <a:spcPts val="1200"/>
        </a:spcAft>
        <a:buChar char="–"/>
        <a:defRPr sz="2000">
          <a:solidFill>
            <a:schemeClr val="tx1"/>
          </a:solidFill>
          <a:latin typeface="+mn-lt"/>
        </a:defRPr>
      </a:lvl4pPr>
      <a:lvl5pPr marL="2057400" indent="-228600" algn="l" rtl="0" eaLnBrk="1" fontAlgn="base" hangingPunct="1">
        <a:spcBef>
          <a:spcPts val="600"/>
        </a:spcBef>
        <a:spcAft>
          <a:spcPts val="120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1CD75-EB66-4EBB-9523-ACF214168022}" type="datetimeFigureOut">
              <a:rPr lang="en-US" smtClean="0"/>
              <a:t>12/7/2022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CB5CF-682D-4A5F-965B-96C6B92038D0}" type="slidenum">
              <a:rPr lang="en-US" smtClean="0"/>
              <a:t>‹#›</a:t>
            </a:fld>
            <a:endParaRPr lang="en-US"/>
          </a:p>
        </p:txBody>
      </p:sp>
    </p:spTree>
    <p:extLst>
      <p:ext uri="{BB962C8B-B14F-4D97-AF65-F5344CB8AC3E}">
        <p14:creationId xmlns:p14="http://schemas.microsoft.com/office/powerpoint/2010/main" val="149879057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80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97573-26DD-45FE-857B-EF3B7E515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CCD81B-66DB-436A-BA08-5C996E495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53631"/>
      </p:ext>
    </p:extLst>
  </p:cSld>
  <p:clrMap bg1="lt1" tx1="dk1" bg2="lt2" tx2="dk2" accent1="accent1" accent2="accent2" accent3="accent3" accent4="accent4" accent5="accent5" accent6="accent6" hlink="hlink" folHlink="folHlink"/>
  <p:sldLayoutIdLst>
    <p:sldLayoutId id="2147483671" r:id="rId1"/>
    <p:sldLayoutId id="2147483649" r:id="rId2"/>
    <p:sldLayoutId id="21474880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3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EEE24A-3FF2-BFCC-74C1-2F78FCCC3BB0}"/>
              </a:ext>
            </a:extLst>
          </p:cNvPr>
          <p:cNvSpPr>
            <a:spLocks noGrp="1"/>
          </p:cNvSpPr>
          <p:nvPr>
            <p:ph type="title"/>
          </p:nvPr>
        </p:nvSpPr>
        <p:spPr/>
        <p:txBody>
          <a:bodyPr/>
          <a:lstStyle/>
          <a:p>
            <a:r>
              <a:rPr lang="en-US" dirty="0"/>
              <a:t>Brinkerhoff Study</a:t>
            </a:r>
          </a:p>
        </p:txBody>
      </p:sp>
      <p:sp>
        <p:nvSpPr>
          <p:cNvPr id="5" name="Text Box 9">
            <a:extLst>
              <a:ext uri="{FF2B5EF4-FFF2-40B4-BE49-F238E27FC236}">
                <a16:creationId xmlns:a16="http://schemas.microsoft.com/office/drawing/2014/main" id="{05C657D3-7F18-DCFB-31C9-86EA060A8FF3}"/>
              </a:ext>
            </a:extLst>
          </p:cNvPr>
          <p:cNvSpPr txBox="1">
            <a:spLocks noChangeArrowheads="1"/>
          </p:cNvSpPr>
          <p:nvPr/>
        </p:nvSpPr>
        <p:spPr bwMode="auto">
          <a:xfrm>
            <a:off x="4947684" y="5231218"/>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000">
                <a:solidFill>
                  <a:srgbClr val="5F5F5F"/>
                </a:solidFill>
              </a:rPr>
              <a:t>- </a:t>
            </a:r>
            <a:r>
              <a:rPr lang="en-US" altLang="en-US" sz="2000" i="1">
                <a:solidFill>
                  <a:srgbClr val="5F5F5F"/>
                </a:solidFill>
              </a:rPr>
              <a:t>Telling Training</a:t>
            </a:r>
            <a:r>
              <a:rPr lang="ja-JP" altLang="en-US" sz="2000" i="1">
                <a:solidFill>
                  <a:srgbClr val="5F5F5F"/>
                </a:solidFill>
              </a:rPr>
              <a:t>’</a:t>
            </a:r>
            <a:r>
              <a:rPr lang="en-US" altLang="ja-JP" sz="2000" i="1">
                <a:solidFill>
                  <a:srgbClr val="5F5F5F"/>
                </a:solidFill>
              </a:rPr>
              <a:t>s Story</a:t>
            </a:r>
            <a:r>
              <a:rPr lang="en-US" altLang="ja-JP" sz="2000">
                <a:solidFill>
                  <a:srgbClr val="5F5F5F"/>
                </a:solidFill>
              </a:rPr>
              <a:t>, Rob Brinkerhoff, 2006</a:t>
            </a:r>
            <a:endParaRPr lang="en-US" altLang="en-US" sz="2000">
              <a:solidFill>
                <a:srgbClr val="5F5F5F"/>
              </a:solidFill>
            </a:endParaRPr>
          </a:p>
        </p:txBody>
      </p:sp>
      <p:sp>
        <p:nvSpPr>
          <p:cNvPr id="6" name="Rectangle 2">
            <a:extLst>
              <a:ext uri="{FF2B5EF4-FFF2-40B4-BE49-F238E27FC236}">
                <a16:creationId xmlns:a16="http://schemas.microsoft.com/office/drawing/2014/main" id="{C2E33046-7493-1E3E-1305-D0B19DB557D9}"/>
              </a:ext>
            </a:extLst>
          </p:cNvPr>
          <p:cNvSpPr>
            <a:spLocks noChangeArrowheads="1"/>
          </p:cNvSpPr>
          <p:nvPr/>
        </p:nvSpPr>
        <p:spPr bwMode="auto">
          <a:xfrm>
            <a:off x="3615772" y="1268818"/>
            <a:ext cx="5294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800" dirty="0"/>
              <a:t>Resources Employed – Group 1</a:t>
            </a:r>
            <a:endParaRPr lang="en-US" altLang="en-US" sz="2800" dirty="0">
              <a:latin typeface="Bookman Old Style" panose="02050604050505020204" pitchFamily="18" charset="0"/>
            </a:endParaRPr>
          </a:p>
        </p:txBody>
      </p:sp>
      <p:pic>
        <p:nvPicPr>
          <p:cNvPr id="7" name="Picture 1">
            <a:extLst>
              <a:ext uri="{FF2B5EF4-FFF2-40B4-BE49-F238E27FC236}">
                <a16:creationId xmlns:a16="http://schemas.microsoft.com/office/drawing/2014/main" id="{F3353E74-F7DF-180B-071B-84EFAB28CB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5884" y="2107018"/>
            <a:ext cx="83820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75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C61FB9-52A7-5DD7-1875-9F4FCBD9980A}"/>
              </a:ext>
            </a:extLst>
          </p:cNvPr>
          <p:cNvSpPr>
            <a:spLocks noGrp="1"/>
          </p:cNvSpPr>
          <p:nvPr>
            <p:ph type="title"/>
          </p:nvPr>
        </p:nvSpPr>
        <p:spPr/>
        <p:txBody>
          <a:bodyPr/>
          <a:lstStyle/>
          <a:p>
            <a:r>
              <a:rPr lang="en-US" dirty="0"/>
              <a:t>Brinkerhoff Study</a:t>
            </a:r>
          </a:p>
        </p:txBody>
      </p:sp>
      <p:sp>
        <p:nvSpPr>
          <p:cNvPr id="4" name="Text Box 9">
            <a:extLst>
              <a:ext uri="{FF2B5EF4-FFF2-40B4-BE49-F238E27FC236}">
                <a16:creationId xmlns:a16="http://schemas.microsoft.com/office/drawing/2014/main" id="{A4515963-7969-3A36-A3A7-A77B1C3A5306}"/>
              </a:ext>
            </a:extLst>
          </p:cNvPr>
          <p:cNvSpPr txBox="1">
            <a:spLocks noChangeArrowheads="1"/>
          </p:cNvSpPr>
          <p:nvPr/>
        </p:nvSpPr>
        <p:spPr bwMode="auto">
          <a:xfrm>
            <a:off x="6014132" y="5415257"/>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000" dirty="0">
                <a:solidFill>
                  <a:srgbClr val="5F5F5F"/>
                </a:solidFill>
              </a:rPr>
              <a:t>- </a:t>
            </a:r>
            <a:r>
              <a:rPr lang="en-US" altLang="en-US" sz="2000" i="1" dirty="0">
                <a:solidFill>
                  <a:srgbClr val="5F5F5F"/>
                </a:solidFill>
              </a:rPr>
              <a:t>Telling Training</a:t>
            </a:r>
            <a:r>
              <a:rPr lang="ja-JP" altLang="en-US" sz="2000" i="1" dirty="0">
                <a:solidFill>
                  <a:srgbClr val="5F5F5F"/>
                </a:solidFill>
              </a:rPr>
              <a:t>’</a:t>
            </a:r>
            <a:r>
              <a:rPr lang="en-US" altLang="ja-JP" sz="2000" i="1" dirty="0">
                <a:solidFill>
                  <a:srgbClr val="5F5F5F"/>
                </a:solidFill>
              </a:rPr>
              <a:t>s Story</a:t>
            </a:r>
            <a:r>
              <a:rPr lang="en-US" altLang="ja-JP" sz="2000" dirty="0">
                <a:solidFill>
                  <a:srgbClr val="5F5F5F"/>
                </a:solidFill>
              </a:rPr>
              <a:t>, Rob Brinkerhoff, 2006</a:t>
            </a:r>
            <a:endParaRPr lang="en-US" altLang="en-US" sz="2000" dirty="0">
              <a:solidFill>
                <a:srgbClr val="5F5F5F"/>
              </a:solidFill>
            </a:endParaRPr>
          </a:p>
        </p:txBody>
      </p:sp>
      <p:sp>
        <p:nvSpPr>
          <p:cNvPr id="5" name="Rectangle 6">
            <a:extLst>
              <a:ext uri="{FF2B5EF4-FFF2-40B4-BE49-F238E27FC236}">
                <a16:creationId xmlns:a16="http://schemas.microsoft.com/office/drawing/2014/main" id="{C62D9F6E-F01E-82AA-9C7D-422A2CDCC0A0}"/>
              </a:ext>
            </a:extLst>
          </p:cNvPr>
          <p:cNvSpPr>
            <a:spLocks noChangeArrowheads="1"/>
          </p:cNvSpPr>
          <p:nvPr/>
        </p:nvSpPr>
        <p:spPr bwMode="auto">
          <a:xfrm>
            <a:off x="3499201" y="1455018"/>
            <a:ext cx="5002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800" dirty="0"/>
              <a:t>Training Application – Group 1</a:t>
            </a:r>
            <a:endParaRPr lang="en-US" altLang="en-US" sz="2800" dirty="0">
              <a:latin typeface="Bookman Old Style" panose="02050604050505020204" pitchFamily="18" charset="0"/>
            </a:endParaRPr>
          </a:p>
        </p:txBody>
      </p:sp>
      <p:pic>
        <p:nvPicPr>
          <p:cNvPr id="6" name="Picture 4">
            <a:extLst>
              <a:ext uri="{FF2B5EF4-FFF2-40B4-BE49-F238E27FC236}">
                <a16:creationId xmlns:a16="http://schemas.microsoft.com/office/drawing/2014/main" id="{F3686392-5D95-D7AB-6D33-E306720102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3263" y="2296393"/>
            <a:ext cx="8382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00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8A0CC6-8448-D2AE-E838-B3BC86CE03A4}"/>
              </a:ext>
            </a:extLst>
          </p:cNvPr>
          <p:cNvSpPr>
            <a:spLocks noGrp="1"/>
          </p:cNvSpPr>
          <p:nvPr>
            <p:ph type="title"/>
          </p:nvPr>
        </p:nvSpPr>
        <p:spPr/>
        <p:txBody>
          <a:bodyPr/>
          <a:lstStyle/>
          <a:p>
            <a:r>
              <a:rPr lang="en-US" dirty="0"/>
              <a:t>Brinkerhoff Study</a:t>
            </a:r>
          </a:p>
        </p:txBody>
      </p:sp>
      <p:sp>
        <p:nvSpPr>
          <p:cNvPr id="4" name="Text Box 9">
            <a:extLst>
              <a:ext uri="{FF2B5EF4-FFF2-40B4-BE49-F238E27FC236}">
                <a16:creationId xmlns:a16="http://schemas.microsoft.com/office/drawing/2014/main" id="{997CF015-59F4-D9B7-C876-223E95361B8A}"/>
              </a:ext>
            </a:extLst>
          </p:cNvPr>
          <p:cNvSpPr txBox="1">
            <a:spLocks noChangeArrowheads="1"/>
          </p:cNvSpPr>
          <p:nvPr/>
        </p:nvSpPr>
        <p:spPr bwMode="auto">
          <a:xfrm>
            <a:off x="5830186" y="5402982"/>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000" dirty="0">
                <a:solidFill>
                  <a:srgbClr val="5F5F5F"/>
                </a:solidFill>
              </a:rPr>
              <a:t>- </a:t>
            </a:r>
            <a:r>
              <a:rPr lang="en-US" altLang="en-US" sz="2000" i="1" dirty="0">
                <a:solidFill>
                  <a:srgbClr val="5F5F5F"/>
                </a:solidFill>
              </a:rPr>
              <a:t>Telling Training</a:t>
            </a:r>
            <a:r>
              <a:rPr lang="ja-JP" altLang="en-US" sz="2000" i="1" dirty="0">
                <a:solidFill>
                  <a:srgbClr val="5F5F5F"/>
                </a:solidFill>
              </a:rPr>
              <a:t>’</a:t>
            </a:r>
            <a:r>
              <a:rPr lang="en-US" altLang="ja-JP" sz="2000" i="1" dirty="0">
                <a:solidFill>
                  <a:srgbClr val="5F5F5F"/>
                </a:solidFill>
              </a:rPr>
              <a:t>s Story</a:t>
            </a:r>
            <a:r>
              <a:rPr lang="en-US" altLang="ja-JP" sz="2000" dirty="0">
                <a:solidFill>
                  <a:srgbClr val="5F5F5F"/>
                </a:solidFill>
              </a:rPr>
              <a:t>, Rob Brinkerhoff, 2006</a:t>
            </a:r>
            <a:endParaRPr lang="en-US" altLang="en-US" sz="2000" dirty="0">
              <a:solidFill>
                <a:srgbClr val="5F5F5F"/>
              </a:solidFill>
            </a:endParaRPr>
          </a:p>
        </p:txBody>
      </p:sp>
      <p:sp>
        <p:nvSpPr>
          <p:cNvPr id="5" name="Rectangle 4">
            <a:extLst>
              <a:ext uri="{FF2B5EF4-FFF2-40B4-BE49-F238E27FC236}">
                <a16:creationId xmlns:a16="http://schemas.microsoft.com/office/drawing/2014/main" id="{E75F659F-E394-2463-C5E6-3A5B529B53AF}"/>
              </a:ext>
            </a:extLst>
          </p:cNvPr>
          <p:cNvSpPr>
            <a:spLocks noChangeArrowheads="1"/>
          </p:cNvSpPr>
          <p:nvPr/>
        </p:nvSpPr>
        <p:spPr bwMode="auto">
          <a:xfrm>
            <a:off x="3775260" y="1455018"/>
            <a:ext cx="5294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800" dirty="0"/>
              <a:t>Resources Employed – Group 2</a:t>
            </a:r>
            <a:endParaRPr lang="en-US" altLang="en-US" sz="2800" dirty="0">
              <a:latin typeface="Bookman Old Style" panose="02050604050505020204" pitchFamily="18" charset="0"/>
            </a:endParaRPr>
          </a:p>
        </p:txBody>
      </p:sp>
      <p:pic>
        <p:nvPicPr>
          <p:cNvPr id="6" name="Picture 2">
            <a:extLst>
              <a:ext uri="{FF2B5EF4-FFF2-40B4-BE49-F238E27FC236}">
                <a16:creationId xmlns:a16="http://schemas.microsoft.com/office/drawing/2014/main" id="{812AD7C5-0AF1-99F2-37D6-C5A443B576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372" y="2293218"/>
            <a:ext cx="83820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27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1C4F04-91B9-1AA2-DBB7-FF6B7CEC98CD}"/>
              </a:ext>
            </a:extLst>
          </p:cNvPr>
          <p:cNvSpPr>
            <a:spLocks noGrp="1"/>
          </p:cNvSpPr>
          <p:nvPr>
            <p:ph type="title"/>
          </p:nvPr>
        </p:nvSpPr>
        <p:spPr/>
        <p:txBody>
          <a:bodyPr/>
          <a:lstStyle/>
          <a:p>
            <a:r>
              <a:rPr lang="en-US" dirty="0"/>
              <a:t>Brinkerhoff Study</a:t>
            </a:r>
          </a:p>
        </p:txBody>
      </p:sp>
      <p:sp>
        <p:nvSpPr>
          <p:cNvPr id="4" name="Text Box 9">
            <a:extLst>
              <a:ext uri="{FF2B5EF4-FFF2-40B4-BE49-F238E27FC236}">
                <a16:creationId xmlns:a16="http://schemas.microsoft.com/office/drawing/2014/main" id="{ACF54C88-3023-C098-E526-73D260EF64C8}"/>
              </a:ext>
            </a:extLst>
          </p:cNvPr>
          <p:cNvSpPr txBox="1">
            <a:spLocks noChangeArrowheads="1"/>
          </p:cNvSpPr>
          <p:nvPr/>
        </p:nvSpPr>
        <p:spPr bwMode="auto">
          <a:xfrm>
            <a:off x="6096000" y="5290108"/>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FontTx/>
              <a:buNone/>
            </a:pPr>
            <a:r>
              <a:rPr lang="en-US" altLang="en-US" sz="2000">
                <a:solidFill>
                  <a:srgbClr val="5F5F5F"/>
                </a:solidFill>
              </a:rPr>
              <a:t>- </a:t>
            </a:r>
            <a:r>
              <a:rPr lang="en-US" altLang="en-US" sz="2000" i="1">
                <a:solidFill>
                  <a:srgbClr val="5F5F5F"/>
                </a:solidFill>
              </a:rPr>
              <a:t>Telling Training</a:t>
            </a:r>
            <a:r>
              <a:rPr lang="ja-JP" altLang="en-US" sz="2000" i="1">
                <a:solidFill>
                  <a:srgbClr val="5F5F5F"/>
                </a:solidFill>
              </a:rPr>
              <a:t>’</a:t>
            </a:r>
            <a:r>
              <a:rPr lang="en-US" altLang="ja-JP" sz="2000" i="1">
                <a:solidFill>
                  <a:srgbClr val="5F5F5F"/>
                </a:solidFill>
              </a:rPr>
              <a:t>s Story</a:t>
            </a:r>
            <a:r>
              <a:rPr lang="en-US" altLang="ja-JP" sz="2000">
                <a:solidFill>
                  <a:srgbClr val="5F5F5F"/>
                </a:solidFill>
              </a:rPr>
              <a:t>, Rob Brinkerhoff, 2006</a:t>
            </a:r>
            <a:endParaRPr lang="en-US" altLang="en-US" sz="2000">
              <a:solidFill>
                <a:srgbClr val="5F5F5F"/>
              </a:solidFill>
            </a:endParaRPr>
          </a:p>
        </p:txBody>
      </p:sp>
      <p:sp>
        <p:nvSpPr>
          <p:cNvPr id="5" name="Rectangle 4">
            <a:extLst>
              <a:ext uri="{FF2B5EF4-FFF2-40B4-BE49-F238E27FC236}">
                <a16:creationId xmlns:a16="http://schemas.microsoft.com/office/drawing/2014/main" id="{97DCF6D8-E37C-A0F7-CD7E-E29748A91FE4}"/>
              </a:ext>
            </a:extLst>
          </p:cNvPr>
          <p:cNvSpPr>
            <a:spLocks noChangeArrowheads="1"/>
          </p:cNvSpPr>
          <p:nvPr/>
        </p:nvSpPr>
        <p:spPr bwMode="auto">
          <a:xfrm>
            <a:off x="3698027" y="1421478"/>
            <a:ext cx="5002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800" dirty="0"/>
              <a:t>Training Application – Group 2</a:t>
            </a:r>
            <a:endParaRPr lang="en-US" altLang="en-US" sz="2800" dirty="0">
              <a:latin typeface="Bookman Old Style" panose="02050604050505020204" pitchFamily="18" charset="0"/>
            </a:endParaRPr>
          </a:p>
        </p:txBody>
      </p:sp>
      <p:pic>
        <p:nvPicPr>
          <p:cNvPr id="6" name="Picture 2">
            <a:extLst>
              <a:ext uri="{FF2B5EF4-FFF2-40B4-BE49-F238E27FC236}">
                <a16:creationId xmlns:a16="http://schemas.microsoft.com/office/drawing/2014/main" id="{D5C3EA80-1586-91B9-6507-89482E7721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8289" y="2270791"/>
            <a:ext cx="8361363"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50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3">
            <a:extLst>
              <a:ext uri="{FF2B5EF4-FFF2-40B4-BE49-F238E27FC236}">
                <a16:creationId xmlns:a16="http://schemas.microsoft.com/office/drawing/2014/main" id="{F3F355EA-3A32-4D97-8A60-90079292DF3F}"/>
              </a:ext>
            </a:extLst>
          </p:cNvPr>
          <p:cNvGraphicFramePr>
            <a:graphicFrameLocks noGrp="1" noChangeAspect="1"/>
          </p:cNvGraphicFramePr>
          <p:nvPr/>
        </p:nvGraphicFramePr>
        <p:xfrm>
          <a:off x="2971800" y="914400"/>
          <a:ext cx="6248400" cy="31242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5612274"/>
                    </a:ext>
                  </a:extLst>
                </a:gridCol>
                <a:gridCol w="3124200">
                  <a:extLst>
                    <a:ext uri="{9D8B030D-6E8A-4147-A177-3AD203B41FA5}">
                      <a16:colId xmlns:a16="http://schemas.microsoft.com/office/drawing/2014/main" val="1293940626"/>
                    </a:ext>
                  </a:extLst>
                </a:gridCol>
              </a:tblGrid>
              <a:tr h="415768">
                <a:tc gridSpan="2">
                  <a:txBody>
                    <a:bodyPr/>
                    <a:lstStyle/>
                    <a:p>
                      <a:pPr algn="ctr"/>
                      <a:r>
                        <a:rPr lang="en-US" sz="1800" dirty="0">
                          <a:solidFill>
                            <a:schemeClr val="bg1"/>
                          </a:solidFill>
                          <a:latin typeface="Arial" panose="020B0604020202020204" pitchFamily="34" charset="0"/>
                          <a:cs typeface="Arial" panose="020B0604020202020204" pitchFamily="34" charset="0"/>
                        </a:rPr>
                        <a:t>SUPPORT</a:t>
                      </a:r>
                    </a:p>
                  </a:txBody>
                  <a:tcPr marL="83976" marR="83976" marT="41988" marB="419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6583B"/>
                    </a:solidFill>
                  </a:tcPr>
                </a:tc>
                <a:tc hMerge="1">
                  <a:txBody>
                    <a:bodyPr/>
                    <a:lstStyle/>
                    <a:p>
                      <a:pPr algn="ctr"/>
                      <a:endParaRPr lang="en-US" dirty="0"/>
                    </a:p>
                  </a:txBody>
                  <a:tcPr>
                    <a:solidFill>
                      <a:srgbClr val="FFCF7B"/>
                    </a:solidFill>
                  </a:tcPr>
                </a:tc>
                <a:extLst>
                  <a:ext uri="{0D108BD9-81ED-4DB2-BD59-A6C34878D82A}">
                    <a16:rowId xmlns:a16="http://schemas.microsoft.com/office/drawing/2014/main" val="3952536995"/>
                  </a:ext>
                </a:extLst>
              </a:tr>
              <a:tr h="991904">
                <a:tc rowSpan="2">
                  <a:txBody>
                    <a:bodyPr/>
                    <a:lstStyle/>
                    <a:p>
                      <a:r>
                        <a:rPr lang="en-US" sz="1800" b="1" dirty="0">
                          <a:solidFill>
                            <a:schemeClr val="tx1">
                              <a:lumMod val="95000"/>
                              <a:lumOff val="5000"/>
                            </a:schemeClr>
                          </a:solidFill>
                          <a:latin typeface="Arial" panose="020B0604020202020204" pitchFamily="34" charset="0"/>
                          <a:cs typeface="Arial" panose="020B0604020202020204" pitchFamily="34" charset="0"/>
                        </a:rPr>
                        <a:t>Reinforce</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Follow-up modules</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Work review checklist</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On-the-job training (OJT)</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Self-directed learning</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Refreshers</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Job aids</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Reminders</a:t>
                      </a:r>
                    </a:p>
                    <a:p>
                      <a:pPr marL="228600" indent="0">
                        <a:spcAft>
                          <a:spcPts val="600"/>
                        </a:spcAft>
                        <a:buFont typeface="Arial" panose="020B0604020202020204" pitchFamily="34" charset="0"/>
                        <a:buNone/>
                      </a:pPr>
                      <a:r>
                        <a:rPr lang="en-US" sz="1800" dirty="0">
                          <a:latin typeface="Arial" panose="020B0604020202020204" pitchFamily="34" charset="0"/>
                          <a:cs typeface="Arial" panose="020B0604020202020204" pitchFamily="34" charset="0"/>
                        </a:rPr>
                        <a:t>Executive modeling</a:t>
                      </a:r>
                    </a:p>
                  </a:txBody>
                  <a:tcPr marL="83976" marR="83976" marT="41988" marB="41988">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4C4C4">
                        <a:alpha val="50196"/>
                      </a:srgbClr>
                    </a:solidFill>
                  </a:tcPr>
                </a:tc>
                <a:tc>
                  <a:txBody>
                    <a:bodyPr/>
                    <a:lstStyle/>
                    <a:p>
                      <a:r>
                        <a:rPr lang="en-US" sz="1800" b="1" dirty="0">
                          <a:solidFill>
                            <a:schemeClr val="tx1"/>
                          </a:solidFill>
                          <a:latin typeface="Arial" panose="020B0604020202020204" pitchFamily="34" charset="0"/>
                          <a:cs typeface="Arial" panose="020B0604020202020204" pitchFamily="34" charset="0"/>
                        </a:rPr>
                        <a:t>Encourage</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Coaching</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Mentoring</a:t>
                      </a:r>
                    </a:p>
                  </a:txBody>
                  <a:tcPr marL="111967" marR="111967" marT="55984" marB="5598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4C4C4">
                        <a:alpha val="50196"/>
                      </a:srgbClr>
                    </a:solidFill>
                  </a:tcPr>
                </a:tc>
                <a:extLst>
                  <a:ext uri="{0D108BD9-81ED-4DB2-BD59-A6C34878D82A}">
                    <a16:rowId xmlns:a16="http://schemas.microsoft.com/office/drawing/2014/main" val="182017902"/>
                  </a:ext>
                </a:extLst>
              </a:tr>
              <a:tr h="1716528">
                <a:tc v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E4BD"/>
                    </a:solidFill>
                  </a:tcPr>
                </a:tc>
                <a:tc>
                  <a:txBody>
                    <a:bodyPr/>
                    <a:lstStyle/>
                    <a:p>
                      <a:r>
                        <a:rPr lang="en-US" sz="1800" b="1" dirty="0">
                          <a:solidFill>
                            <a:schemeClr val="tx1"/>
                          </a:solidFill>
                          <a:latin typeface="Arial" panose="020B0604020202020204" pitchFamily="34" charset="0"/>
                          <a:cs typeface="Arial" panose="020B0604020202020204" pitchFamily="34" charset="0"/>
                        </a:rPr>
                        <a:t>Reward</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Recognition</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Bonuses</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Pay for performance</a:t>
                      </a:r>
                    </a:p>
                  </a:txBody>
                  <a:tcPr marL="111967" marR="111967" marT="55984" marB="55984">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4C4C4">
                        <a:alpha val="50196"/>
                      </a:srgbClr>
                    </a:solidFill>
                  </a:tcPr>
                </a:tc>
                <a:extLst>
                  <a:ext uri="{0D108BD9-81ED-4DB2-BD59-A6C34878D82A}">
                    <a16:rowId xmlns:a16="http://schemas.microsoft.com/office/drawing/2014/main" val="1115644125"/>
                  </a:ext>
                </a:extLst>
              </a:tr>
            </a:tbl>
          </a:graphicData>
        </a:graphic>
      </p:graphicFrame>
      <p:graphicFrame>
        <p:nvGraphicFramePr>
          <p:cNvPr id="12" name="Table 6">
            <a:extLst>
              <a:ext uri="{FF2B5EF4-FFF2-40B4-BE49-F238E27FC236}">
                <a16:creationId xmlns:a16="http://schemas.microsoft.com/office/drawing/2014/main" id="{E0BF5F82-FDAA-4467-AA31-C21C41812D97}"/>
              </a:ext>
            </a:extLst>
          </p:cNvPr>
          <p:cNvGraphicFramePr>
            <a:graphicFrameLocks noGrp="1" noChangeAspect="1"/>
          </p:cNvGraphicFramePr>
          <p:nvPr/>
        </p:nvGraphicFramePr>
        <p:xfrm>
          <a:off x="2971800" y="4038603"/>
          <a:ext cx="6248400" cy="2424075"/>
        </p:xfrm>
        <a:graphic>
          <a:graphicData uri="http://schemas.openxmlformats.org/drawingml/2006/table">
            <a:tbl>
              <a:tblPr firstRow="1" bandRow="1">
                <a:tableStyleId>{5C22544A-7EE6-4342-B048-85BDC9FD1C3A}</a:tableStyleId>
              </a:tblPr>
              <a:tblGrid>
                <a:gridCol w="3071247">
                  <a:extLst>
                    <a:ext uri="{9D8B030D-6E8A-4147-A177-3AD203B41FA5}">
                      <a16:colId xmlns:a16="http://schemas.microsoft.com/office/drawing/2014/main" val="2203665400"/>
                    </a:ext>
                  </a:extLst>
                </a:gridCol>
                <a:gridCol w="3177153">
                  <a:extLst>
                    <a:ext uri="{9D8B030D-6E8A-4147-A177-3AD203B41FA5}">
                      <a16:colId xmlns:a16="http://schemas.microsoft.com/office/drawing/2014/main" val="3778763311"/>
                    </a:ext>
                  </a:extLst>
                </a:gridCol>
              </a:tblGrid>
              <a:tr h="391871">
                <a:tc gridSpan="2">
                  <a:txBody>
                    <a:bodyPr/>
                    <a:lstStyle/>
                    <a:p>
                      <a:pPr marL="0" indent="0" algn="ctr"/>
                      <a:r>
                        <a:rPr lang="en-US" sz="1800" dirty="0">
                          <a:solidFill>
                            <a:schemeClr val="bg1"/>
                          </a:solidFill>
                          <a:latin typeface="Arial" panose="020B0604020202020204" pitchFamily="34" charset="0"/>
                          <a:cs typeface="Arial" panose="020B0604020202020204" pitchFamily="34" charset="0"/>
                        </a:rPr>
                        <a:t>ACCOUNTABILITY</a:t>
                      </a:r>
                    </a:p>
                  </a:txBody>
                  <a:tcPr marL="83972" marR="83972" marT="41986" marB="41986"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6583B"/>
                    </a:solidFill>
                  </a:tcPr>
                </a:tc>
                <a:tc hMerge="1">
                  <a:txBody>
                    <a:bodyPr/>
                    <a:lstStyle/>
                    <a:p>
                      <a:pPr algn="ctr"/>
                      <a:endParaRPr lang="en-US" dirty="0"/>
                    </a:p>
                  </a:txBody>
                  <a:tcPr>
                    <a:solidFill>
                      <a:srgbClr val="5A7121"/>
                    </a:solidFill>
                  </a:tcPr>
                </a:tc>
                <a:extLst>
                  <a:ext uri="{0D108BD9-81ED-4DB2-BD59-A6C34878D82A}">
                    <a16:rowId xmlns:a16="http://schemas.microsoft.com/office/drawing/2014/main" val="566105740"/>
                  </a:ext>
                </a:extLst>
              </a:tr>
              <a:tr h="1679448">
                <a:tc>
                  <a:txBody>
                    <a:bodyPr/>
                    <a:lstStyle/>
                    <a:p>
                      <a:r>
                        <a:rPr lang="en-US" sz="1800" b="1" dirty="0">
                          <a:solidFill>
                            <a:schemeClr val="tx1"/>
                          </a:solidFill>
                          <a:latin typeface="Arial" panose="020B0604020202020204" pitchFamily="34" charset="0"/>
                          <a:cs typeface="Arial" panose="020B0604020202020204" pitchFamily="34" charset="0"/>
                        </a:rPr>
                        <a:t>Monitor</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Action learning</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Interviews</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Observation</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Self-monitoring</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Key performance indicators (KPIs)</a:t>
                      </a:r>
                    </a:p>
                  </a:txBody>
                  <a:tcPr marL="111963" marR="111963" marT="55982" marB="5598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4C4C4">
                        <a:alpha val="50196"/>
                      </a:srgbClr>
                    </a:solidFill>
                  </a:tcPr>
                </a:tc>
                <a:tc>
                  <a:txBody>
                    <a:bodyPr/>
                    <a:lstStyle/>
                    <a:p>
                      <a:pPr marL="342900" indent="-1143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Action plan</a:t>
                      </a:r>
                      <a:r>
                        <a:rPr lang="en-US" sz="1800" baseline="0" dirty="0">
                          <a:latin typeface="Arial" panose="020B0604020202020204" pitchFamily="34" charset="0"/>
                          <a:cs typeface="Arial" panose="020B0604020202020204" pitchFamily="34" charset="0"/>
                        </a:rPr>
                        <a:t> monitoring</a:t>
                      </a:r>
                      <a:endParaRPr lang="en-US" sz="1800" dirty="0">
                        <a:latin typeface="Arial" panose="020B0604020202020204" pitchFamily="34" charset="0"/>
                        <a:cs typeface="Arial" panose="020B0604020202020204" pitchFamily="34" charset="0"/>
                      </a:endParaRP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Dashboard</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Work review</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Survey</a:t>
                      </a:r>
                    </a:p>
                    <a:p>
                      <a:pPr marL="228600" indent="0">
                        <a:buFont typeface="Arial" panose="020B0604020202020204" pitchFamily="34" charset="0"/>
                        <a:buNone/>
                      </a:pPr>
                      <a:r>
                        <a:rPr lang="en-US" sz="1800" dirty="0">
                          <a:latin typeface="Arial" panose="020B0604020202020204" pitchFamily="34" charset="0"/>
                          <a:cs typeface="Arial" panose="020B0604020202020204" pitchFamily="34" charset="0"/>
                        </a:rPr>
                        <a:t>Touch bases/meetings</a:t>
                      </a:r>
                    </a:p>
                  </a:txBody>
                  <a:tcPr marL="111963" marR="111963" marT="55982" marB="55982">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4C4C4">
                        <a:alpha val="50196"/>
                      </a:srgbClr>
                    </a:solidFill>
                  </a:tcPr>
                </a:tc>
                <a:extLst>
                  <a:ext uri="{0D108BD9-81ED-4DB2-BD59-A6C34878D82A}">
                    <a16:rowId xmlns:a16="http://schemas.microsoft.com/office/drawing/2014/main" val="3671560454"/>
                  </a:ext>
                </a:extLst>
              </a:tr>
            </a:tbl>
          </a:graphicData>
        </a:graphic>
      </p:graphicFrame>
      <p:sp>
        <p:nvSpPr>
          <p:cNvPr id="4" name="Title 3">
            <a:extLst>
              <a:ext uri="{FF2B5EF4-FFF2-40B4-BE49-F238E27FC236}">
                <a16:creationId xmlns:a16="http://schemas.microsoft.com/office/drawing/2014/main" id="{D4FBAE81-BFDD-4AA8-8FAE-BCD6AFC208AD}"/>
              </a:ext>
            </a:extLst>
          </p:cNvPr>
          <p:cNvSpPr>
            <a:spLocks noGrp="1"/>
          </p:cNvSpPr>
          <p:nvPr>
            <p:ph type="title"/>
          </p:nvPr>
        </p:nvSpPr>
        <p:spPr/>
        <p:txBody>
          <a:bodyPr>
            <a:normAutofit/>
          </a:bodyPr>
          <a:lstStyle/>
          <a:p>
            <a:pPr algn="ctr"/>
            <a:r>
              <a:rPr lang="en-US" sz="2800" dirty="0">
                <a:latin typeface="+mn-lt"/>
              </a:rPr>
              <a:t>Required Drivers</a:t>
            </a:r>
          </a:p>
        </p:txBody>
      </p:sp>
    </p:spTree>
    <p:extLst>
      <p:ext uri="{BB962C8B-B14F-4D97-AF65-F5344CB8AC3E}">
        <p14:creationId xmlns:p14="http://schemas.microsoft.com/office/powerpoint/2010/main" val="42253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627320" y="152400"/>
            <a:ext cx="10955079" cy="584590"/>
          </a:xfrm>
        </p:spPr>
        <p:txBody>
          <a:bodyPr>
            <a:noAutofit/>
          </a:bodyPr>
          <a:lstStyle/>
          <a:p>
            <a:pPr algn="ctr"/>
            <a:r>
              <a:rPr lang="en-US" altLang="en-US" sz="2800" dirty="0">
                <a:latin typeface="+mn-lt"/>
              </a:rPr>
              <a:t>Leading Indicators</a:t>
            </a:r>
          </a:p>
        </p:txBody>
      </p:sp>
      <p:pic>
        <p:nvPicPr>
          <p:cNvPr id="5" name="Picture 5">
            <a:extLst>
              <a:ext uri="{FF2B5EF4-FFF2-40B4-BE49-F238E27FC236}">
                <a16:creationId xmlns:a16="http://schemas.microsoft.com/office/drawing/2014/main" id="{7B5DEE58-C862-4ED9-8407-13E4FE15FA8D}"/>
              </a:ext>
            </a:extLst>
          </p:cNvPr>
          <p:cNvPicPr>
            <a:picLocks noChangeAspect="1"/>
          </p:cNvPicPr>
          <p:nvPr/>
        </p:nvPicPr>
        <p:blipFill>
          <a:blip r:embed="rId3" cstate="print">
            <a:clrChange>
              <a:clrFrom>
                <a:srgbClr val="FEFFFD"/>
              </a:clrFrom>
              <a:clrTo>
                <a:srgbClr val="FEFFFD">
                  <a:alpha val="0"/>
                </a:srgbClr>
              </a:clrTo>
            </a:clrChange>
            <a:extLst>
              <a:ext uri="{28A0092B-C50C-407E-A947-70E740481C1C}">
                <a14:useLocalDpi xmlns:a14="http://schemas.microsoft.com/office/drawing/2010/main"/>
              </a:ext>
            </a:extLst>
          </a:blip>
          <a:srcRect/>
          <a:stretch>
            <a:fillRect/>
          </a:stretch>
        </p:blipFill>
        <p:spPr bwMode="auto">
          <a:xfrm>
            <a:off x="1327758" y="736990"/>
            <a:ext cx="9601200" cy="597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23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542260" y="152400"/>
            <a:ext cx="11040140" cy="506819"/>
          </a:xfrm>
        </p:spPr>
        <p:txBody>
          <a:bodyPr>
            <a:noAutofit/>
          </a:bodyPr>
          <a:lstStyle/>
          <a:p>
            <a:pPr algn="ctr"/>
            <a:r>
              <a:rPr lang="en-US" altLang="en-US" sz="2800" dirty="0">
                <a:latin typeface="+mn-lt"/>
              </a:rPr>
              <a:t>Leading Indicators</a:t>
            </a:r>
          </a:p>
        </p:txBody>
      </p:sp>
      <p:pic>
        <p:nvPicPr>
          <p:cNvPr id="3" name="Picture 4">
            <a:extLst>
              <a:ext uri="{FF2B5EF4-FFF2-40B4-BE49-F238E27FC236}">
                <a16:creationId xmlns:a16="http://schemas.microsoft.com/office/drawing/2014/main" id="{9A6A495D-8022-42D9-88FE-C7F1C94BB2DD}"/>
              </a:ext>
            </a:extLst>
          </p:cNvPr>
          <p:cNvPicPr>
            <a:picLocks noChangeAspect="1"/>
          </p:cNvPicPr>
          <p:nvPr/>
        </p:nvPicPr>
        <p:blipFill>
          <a:blip r:embed="rId3" cstate="print">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a:off x="1306057" y="735232"/>
            <a:ext cx="9601200" cy="44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4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4"/>
          <p:cNvSpPr txBox="1">
            <a:spLocks noChangeArrowheads="1"/>
          </p:cNvSpPr>
          <p:nvPr/>
        </p:nvSpPr>
        <p:spPr bwMode="auto">
          <a:xfrm>
            <a:off x="1524000" y="52893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None/>
              <a:defRPr/>
            </a:pPr>
            <a:r>
              <a:rPr lang="en-US" altLang="en-US" sz="2400" b="1" dirty="0">
                <a:solidFill>
                  <a:srgbClr val="000000"/>
                </a:solidFill>
                <a:latin typeface="Avenir Next LT Pro" panose="020B0504020202020204" pitchFamily="34" charset="0"/>
                <a:cs typeface="Arial" pitchFamily="34" charset="0"/>
              </a:rPr>
              <a:t>THE NEW WORLD KIRKPATRICK MODEL</a:t>
            </a:r>
            <a:endParaRPr lang="en-US" altLang="en-US" sz="2400" b="1" baseline="30000" dirty="0">
              <a:solidFill>
                <a:srgbClr val="000000"/>
              </a:solidFill>
              <a:latin typeface="Avenir Next LT Pro" panose="020B0504020202020204" pitchFamily="34" charset="0"/>
              <a:cs typeface="Arial" pitchFamily="34" charset="0"/>
            </a:endParaRPr>
          </a:p>
        </p:txBody>
      </p:sp>
      <p:sp>
        <p:nvSpPr>
          <p:cNvPr id="37" name="Rectangle 36"/>
          <p:cNvSpPr/>
          <p:nvPr/>
        </p:nvSpPr>
        <p:spPr bwMode="auto">
          <a:xfrm>
            <a:off x="3939742" y="1308066"/>
            <a:ext cx="5355684" cy="4648200"/>
          </a:xfrm>
          <a:prstGeom prst="rect">
            <a:avLst/>
          </a:prstGeom>
          <a:solidFill>
            <a:srgbClr val="DC83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venir Next LT Pro" panose="020B0504020202020204" pitchFamily="34" charset="0"/>
            </a:endParaRPr>
          </a:p>
        </p:txBody>
      </p:sp>
      <p:sp>
        <p:nvSpPr>
          <p:cNvPr id="38" name="TextBox 30"/>
          <p:cNvSpPr txBox="1">
            <a:spLocks noChangeArrowheads="1"/>
          </p:cNvSpPr>
          <p:nvPr/>
        </p:nvSpPr>
        <p:spPr bwMode="auto">
          <a:xfrm>
            <a:off x="4059431" y="5267325"/>
            <a:ext cx="51163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None/>
              <a:defRPr/>
            </a:pPr>
            <a:r>
              <a:rPr lang="en-US" altLang="en-US" sz="2000" dirty="0">
                <a:solidFill>
                  <a:prstClr val="black"/>
                </a:solidFill>
                <a:latin typeface="Avenir Next LT Pro" panose="020B0504020202020204" pitchFamily="34" charset="0"/>
                <a:cs typeface="Arial" pitchFamily="34" charset="0"/>
              </a:rPr>
              <a:t>MONITOR AND ADJUST</a:t>
            </a:r>
          </a:p>
        </p:txBody>
      </p:sp>
      <p:sp>
        <p:nvSpPr>
          <p:cNvPr id="5" name="Rectangle: Rounded Corners 4">
            <a:extLst>
              <a:ext uri="{FF2B5EF4-FFF2-40B4-BE49-F238E27FC236}">
                <a16:creationId xmlns:a16="http://schemas.microsoft.com/office/drawing/2014/main" id="{968FBA04-EE6C-41EC-B6DC-F33D477C470F}"/>
              </a:ext>
            </a:extLst>
          </p:cNvPr>
          <p:cNvSpPr/>
          <p:nvPr/>
        </p:nvSpPr>
        <p:spPr>
          <a:xfrm>
            <a:off x="1600200" y="1295400"/>
            <a:ext cx="1981200" cy="4660866"/>
          </a:xfrm>
          <a:prstGeom prst="roundRect">
            <a:avLst/>
          </a:prstGeom>
          <a:solidFill>
            <a:srgbClr val="CFE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2" name="TextBox 8"/>
          <p:cNvSpPr txBox="1">
            <a:spLocks noChangeArrowheads="1"/>
          </p:cNvSpPr>
          <p:nvPr/>
        </p:nvSpPr>
        <p:spPr bwMode="auto">
          <a:xfrm>
            <a:off x="1682752" y="1308066"/>
            <a:ext cx="1706561"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defRPr/>
            </a:pPr>
            <a:r>
              <a:rPr lang="en-US" altLang="en-US" sz="2000" b="1" dirty="0">
                <a:solidFill>
                  <a:prstClr val="black"/>
                </a:solidFill>
                <a:latin typeface="Avenir Next LT Pro" panose="020B0504020202020204" pitchFamily="34" charset="0"/>
                <a:cs typeface="Arial" pitchFamily="34" charset="0"/>
              </a:rPr>
              <a:t>LEVEL 1</a:t>
            </a:r>
          </a:p>
          <a:p>
            <a:pPr eaLnBrk="1" hangingPunct="1">
              <a:spcBef>
                <a:spcPct val="0"/>
              </a:spcBef>
              <a:spcAft>
                <a:spcPts val="600"/>
              </a:spcAft>
              <a:buNone/>
              <a:defRPr/>
            </a:pPr>
            <a:r>
              <a:rPr lang="en-US" altLang="en-US" sz="1900" cap="small" spc="-150" dirty="0">
                <a:solidFill>
                  <a:prstClr val="black"/>
                </a:solidFill>
                <a:latin typeface="Avenir Next LT Pro" panose="020B0504020202020204" pitchFamily="34" charset="0"/>
                <a:cs typeface="Arial" pitchFamily="34" charset="0"/>
              </a:rPr>
              <a:t>Reaction</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Engagement</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Relevance</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Customer satisfaction</a:t>
            </a:r>
            <a:endParaRPr lang="en-US" altLang="en-US" sz="1600" dirty="0">
              <a:solidFill>
                <a:prstClr val="black"/>
              </a:solidFill>
              <a:latin typeface="Avenir Next LT Pro" panose="020B0504020202020204" pitchFamily="34" charset="0"/>
              <a:cs typeface="Arial" pitchFamily="34" charset="0"/>
            </a:endParaRPr>
          </a:p>
        </p:txBody>
      </p:sp>
      <p:sp>
        <p:nvSpPr>
          <p:cNvPr id="26" name="TextBox 9"/>
          <p:cNvSpPr txBox="1">
            <a:spLocks noChangeArrowheads="1"/>
          </p:cNvSpPr>
          <p:nvPr/>
        </p:nvSpPr>
        <p:spPr bwMode="auto">
          <a:xfrm>
            <a:off x="1682752" y="3509442"/>
            <a:ext cx="170656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defRPr/>
            </a:pPr>
            <a:r>
              <a:rPr lang="en-US" altLang="en-US" sz="2000" b="1" dirty="0">
                <a:solidFill>
                  <a:prstClr val="black"/>
                </a:solidFill>
                <a:latin typeface="Avenir Next LT Pro" panose="020B0504020202020204" pitchFamily="34" charset="0"/>
                <a:cs typeface="Arial" pitchFamily="34" charset="0"/>
              </a:rPr>
              <a:t>LEVEL 2</a:t>
            </a:r>
          </a:p>
          <a:p>
            <a:pPr eaLnBrk="1" hangingPunct="1">
              <a:spcBef>
                <a:spcPct val="0"/>
              </a:spcBef>
              <a:spcAft>
                <a:spcPts val="600"/>
              </a:spcAft>
              <a:buNone/>
              <a:defRPr/>
            </a:pPr>
            <a:r>
              <a:rPr lang="en-US" altLang="en-US" sz="1900" cap="small" spc="-150" dirty="0">
                <a:solidFill>
                  <a:prstClr val="black"/>
                </a:solidFill>
                <a:latin typeface="Avenir Next LT Pro" panose="020B0504020202020204" pitchFamily="34" charset="0"/>
                <a:cs typeface="Arial" pitchFamily="34" charset="0"/>
              </a:rPr>
              <a:t>Learning</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Knowledge</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Skills</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Attitude</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Confidence</a:t>
            </a:r>
          </a:p>
          <a:p>
            <a:pPr marL="137160" eaLnBrk="1" hangingPunct="1">
              <a:spcBef>
                <a:spcPct val="0"/>
              </a:spcBef>
              <a:spcAft>
                <a:spcPts val="600"/>
              </a:spcAft>
              <a:buNone/>
              <a:defRPr/>
            </a:pPr>
            <a:r>
              <a:rPr lang="en-US" altLang="en-US" sz="1800" dirty="0">
                <a:solidFill>
                  <a:prstClr val="black"/>
                </a:solidFill>
                <a:latin typeface="Avenir Next LT Pro" panose="020B0504020202020204" pitchFamily="34" charset="0"/>
                <a:cs typeface="Arial" pitchFamily="34" charset="0"/>
              </a:rPr>
              <a:t>Commitment</a:t>
            </a:r>
            <a:endParaRPr lang="en-US" altLang="en-US" sz="1400" dirty="0">
              <a:solidFill>
                <a:prstClr val="black"/>
              </a:solidFill>
              <a:latin typeface="Avenir Next LT Pro" panose="020B0504020202020204" pitchFamily="34" charset="0"/>
              <a:cs typeface="Arial" pitchFamily="34" charset="0"/>
            </a:endParaRPr>
          </a:p>
        </p:txBody>
      </p:sp>
      <p:sp>
        <p:nvSpPr>
          <p:cNvPr id="20" name="Right Arrow 19"/>
          <p:cNvSpPr/>
          <p:nvPr/>
        </p:nvSpPr>
        <p:spPr bwMode="auto">
          <a:xfrm>
            <a:off x="3663952" y="3257017"/>
            <a:ext cx="365125" cy="360363"/>
          </a:xfrm>
          <a:prstGeom prst="rightArrow">
            <a:avLst/>
          </a:prstGeom>
          <a:solidFill>
            <a:srgbClr val="303030"/>
          </a:solidFill>
          <a:ln>
            <a:noFill/>
          </a:ln>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solidFill>
                <a:srgbClr val="FFFFFF"/>
              </a:solidFill>
              <a:latin typeface="Avenir Next LT Pro" panose="020B0504020202020204" pitchFamily="34" charset="0"/>
            </a:endParaRPr>
          </a:p>
        </p:txBody>
      </p:sp>
      <p:grpSp>
        <p:nvGrpSpPr>
          <p:cNvPr id="6" name="Group 5">
            <a:extLst>
              <a:ext uri="{FF2B5EF4-FFF2-40B4-BE49-F238E27FC236}">
                <a16:creationId xmlns:a16="http://schemas.microsoft.com/office/drawing/2014/main" id="{8942DF34-7B14-49F7-A132-EFDBAFE10FBE}"/>
              </a:ext>
            </a:extLst>
          </p:cNvPr>
          <p:cNvGrpSpPr/>
          <p:nvPr/>
        </p:nvGrpSpPr>
        <p:grpSpPr>
          <a:xfrm>
            <a:off x="7887567" y="2669527"/>
            <a:ext cx="3085234" cy="1588218"/>
            <a:chOff x="6400800" y="2703513"/>
            <a:chExt cx="2971799" cy="1588218"/>
          </a:xfrm>
        </p:grpSpPr>
        <p:sp>
          <p:nvSpPr>
            <p:cNvPr id="13" name="Rounded Rectangle 12"/>
            <p:cNvSpPr/>
            <p:nvPr/>
          </p:nvSpPr>
          <p:spPr bwMode="auto">
            <a:xfrm>
              <a:off x="6400800" y="2703513"/>
              <a:ext cx="2584448" cy="1344612"/>
            </a:xfrm>
            <a:prstGeom prst="roundRect">
              <a:avLst/>
            </a:prstGeom>
            <a:solidFill>
              <a:srgbClr val="533A7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Avenir Next LT Pro" panose="020B0504020202020204" pitchFamily="34" charset="0"/>
              </a:endParaRPr>
            </a:p>
          </p:txBody>
        </p:sp>
        <p:sp>
          <p:nvSpPr>
            <p:cNvPr id="14" name="TextBox 11"/>
            <p:cNvSpPr txBox="1">
              <a:spLocks noChangeArrowheads="1"/>
            </p:cNvSpPr>
            <p:nvPr/>
          </p:nvSpPr>
          <p:spPr bwMode="auto">
            <a:xfrm>
              <a:off x="6400800" y="2747715"/>
              <a:ext cx="12944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defRPr/>
              </a:pPr>
              <a:r>
                <a:rPr lang="en-US" altLang="en-US" sz="2000" b="1" dirty="0">
                  <a:solidFill>
                    <a:prstClr val="white"/>
                  </a:solidFill>
                  <a:latin typeface="Avenir Next LT Pro" panose="020B0504020202020204" pitchFamily="34" charset="0"/>
                  <a:cs typeface="Arial" pitchFamily="34" charset="0"/>
                </a:rPr>
                <a:t>LEVEL 4</a:t>
              </a:r>
            </a:p>
            <a:p>
              <a:pPr eaLnBrk="1" hangingPunct="1">
                <a:spcBef>
                  <a:spcPct val="0"/>
                </a:spcBef>
                <a:buNone/>
                <a:defRPr/>
              </a:pPr>
              <a:r>
                <a:rPr lang="en-US" altLang="en-US" sz="1900" cap="small" spc="-150" dirty="0">
                  <a:solidFill>
                    <a:srgbClr val="FFFFFF"/>
                  </a:solidFill>
                  <a:latin typeface="Avenir Next LT Pro" panose="020B0504020202020204" pitchFamily="34" charset="0"/>
                  <a:cs typeface="Arial" pitchFamily="34" charset="0"/>
                </a:rPr>
                <a:t>Results</a:t>
              </a:r>
            </a:p>
          </p:txBody>
        </p:sp>
        <p:sp>
          <p:nvSpPr>
            <p:cNvPr id="16" name="TextBox 27"/>
            <p:cNvSpPr txBox="1">
              <a:spLocks noChangeArrowheads="1"/>
            </p:cNvSpPr>
            <p:nvPr/>
          </p:nvSpPr>
          <p:spPr bwMode="auto">
            <a:xfrm>
              <a:off x="6400800" y="3368401"/>
              <a:ext cx="29717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111125" eaLnBrk="1" hangingPunct="1">
                <a:spcBef>
                  <a:spcPct val="0"/>
                </a:spcBef>
                <a:buNone/>
                <a:defRPr/>
              </a:pPr>
              <a:r>
                <a:rPr lang="en-US" altLang="en-US" sz="1800" dirty="0">
                  <a:solidFill>
                    <a:srgbClr val="FFFFFF"/>
                  </a:solidFill>
                  <a:latin typeface="Avenir Next LT Pro" panose="020B0504020202020204" pitchFamily="34" charset="0"/>
                  <a:cs typeface="Arial" pitchFamily="34" charset="0"/>
                </a:rPr>
                <a:t>Leading indicators</a:t>
              </a:r>
            </a:p>
            <a:p>
              <a:pPr eaLnBrk="1" hangingPunct="1">
                <a:spcBef>
                  <a:spcPct val="0"/>
                </a:spcBef>
                <a:buNone/>
                <a:defRPr/>
              </a:pPr>
              <a:endParaRPr lang="en-US" altLang="en-US" sz="1800" dirty="0">
                <a:solidFill>
                  <a:srgbClr val="FFFFFF"/>
                </a:solidFill>
                <a:latin typeface="Avenir Next LT Pro" panose="020B0504020202020204" pitchFamily="34" charset="0"/>
                <a:cs typeface="Arial" pitchFamily="34" charset="0"/>
              </a:endParaRPr>
            </a:p>
            <a:p>
              <a:pPr eaLnBrk="1" hangingPunct="1">
                <a:spcBef>
                  <a:spcPct val="0"/>
                </a:spcBef>
                <a:buNone/>
                <a:defRPr/>
              </a:pPr>
              <a:r>
                <a:rPr lang="en-US" altLang="en-US" sz="1800" dirty="0">
                  <a:solidFill>
                    <a:srgbClr val="FFFFFF"/>
                  </a:solidFill>
                  <a:latin typeface="Avenir Next LT Pro" panose="020B0504020202020204" pitchFamily="34" charset="0"/>
                  <a:cs typeface="Arial" pitchFamily="34" charset="0"/>
                </a:rPr>
                <a:t>Desired outcomes</a:t>
              </a:r>
              <a:endParaRPr lang="en-US" altLang="en-US" sz="2000" dirty="0">
                <a:solidFill>
                  <a:srgbClr val="FFFFFF"/>
                </a:solidFill>
                <a:latin typeface="Avenir Next LT Pro" panose="020B0504020202020204" pitchFamily="34" charset="0"/>
                <a:cs typeface="Arial" pitchFamily="34" charset="0"/>
              </a:endParaRPr>
            </a:p>
          </p:txBody>
        </p:sp>
      </p:grpSp>
      <p:sp>
        <p:nvSpPr>
          <p:cNvPr id="10" name="Left-Right Arrow 9"/>
          <p:cNvSpPr/>
          <p:nvPr/>
        </p:nvSpPr>
        <p:spPr>
          <a:xfrm>
            <a:off x="7315200" y="3257016"/>
            <a:ext cx="537730" cy="332580"/>
          </a:xfrm>
          <a:prstGeom prst="leftRightArrow">
            <a:avLst>
              <a:gd name="adj1" fmla="val 62961"/>
              <a:gd name="adj2" fmla="val 50000"/>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venir Next LT Pro" panose="020B0504020202020204" pitchFamily="34" charset="0"/>
            </a:endParaRPr>
          </a:p>
        </p:txBody>
      </p:sp>
      <p:pic>
        <p:nvPicPr>
          <p:cNvPr id="3" name="Picture 2">
            <a:extLst>
              <a:ext uri="{FF2B5EF4-FFF2-40B4-BE49-F238E27FC236}">
                <a16:creationId xmlns:a16="http://schemas.microsoft.com/office/drawing/2014/main" id="{40E70C0C-FD26-4732-A6A3-5DFF4759C4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80164" y="1863436"/>
            <a:ext cx="3200400" cy="3200400"/>
          </a:xfrm>
          <a:prstGeom prst="rect">
            <a:avLst/>
          </a:prstGeom>
        </p:spPr>
      </p:pic>
    </p:spTree>
    <p:extLst>
      <p:ext uri="{BB962C8B-B14F-4D97-AF65-F5344CB8AC3E}">
        <p14:creationId xmlns:p14="http://schemas.microsoft.com/office/powerpoint/2010/main" val="17071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5" grpId="0" animBg="1"/>
      <p:bldP spid="32" grpId="0"/>
      <p:bldP spid="26" grpId="0"/>
      <p:bldP spid="20"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A6B946-BB37-984A-447E-8723008A9C91}"/>
              </a:ext>
            </a:extLst>
          </p:cNvPr>
          <p:cNvSpPr>
            <a:spLocks noGrp="1"/>
          </p:cNvSpPr>
          <p:nvPr>
            <p:ph type="title"/>
          </p:nvPr>
        </p:nvSpPr>
        <p:spPr/>
        <p:txBody>
          <a:bodyPr/>
          <a:lstStyle/>
          <a:p>
            <a:pPr algn="ctr"/>
            <a:r>
              <a:rPr lang="en-US" dirty="0"/>
              <a:t>Your “Level 3”</a:t>
            </a:r>
          </a:p>
        </p:txBody>
      </p:sp>
      <p:sp>
        <p:nvSpPr>
          <p:cNvPr id="4" name="Content Placeholder 2">
            <a:extLst>
              <a:ext uri="{FF2B5EF4-FFF2-40B4-BE49-F238E27FC236}">
                <a16:creationId xmlns:a16="http://schemas.microsoft.com/office/drawing/2014/main" id="{79B5F5A0-729A-4E8E-C1AB-99B3683B718E}"/>
              </a:ext>
            </a:extLst>
          </p:cNvPr>
          <p:cNvSpPr txBox="1">
            <a:spLocks noChangeArrowheads="1"/>
          </p:cNvSpPr>
          <p:nvPr/>
        </p:nvSpPr>
        <p:spPr bwMode="auto">
          <a:xfrm>
            <a:off x="533400" y="1006548"/>
            <a:ext cx="11125200" cy="456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1200"/>
              </a:spcAft>
              <a:buChar char="•"/>
              <a:defRPr sz="3200">
                <a:solidFill>
                  <a:schemeClr val="tx1"/>
                </a:solidFill>
                <a:latin typeface="+mn-lt"/>
                <a:ea typeface="+mn-ea"/>
                <a:cs typeface="+mn-cs"/>
              </a:defRPr>
            </a:lvl1pPr>
            <a:lvl2pPr marL="742950" indent="-285750" algn="l" rtl="0" eaLnBrk="1" fontAlgn="base" hangingPunct="1">
              <a:spcBef>
                <a:spcPts val="600"/>
              </a:spcBef>
              <a:spcAft>
                <a:spcPts val="1200"/>
              </a:spcAft>
              <a:buChar char="–"/>
              <a:defRPr sz="2800">
                <a:solidFill>
                  <a:schemeClr val="tx1"/>
                </a:solidFill>
                <a:latin typeface="+mn-lt"/>
              </a:defRPr>
            </a:lvl2pPr>
            <a:lvl3pPr marL="1143000" indent="-228600" algn="l" rtl="0" eaLnBrk="1" fontAlgn="base" hangingPunct="1">
              <a:spcBef>
                <a:spcPts val="600"/>
              </a:spcBef>
              <a:spcAft>
                <a:spcPts val="1200"/>
              </a:spcAft>
              <a:buChar char="•"/>
              <a:defRPr sz="2400">
                <a:solidFill>
                  <a:schemeClr val="tx1"/>
                </a:solidFill>
                <a:latin typeface="+mn-lt"/>
              </a:defRPr>
            </a:lvl3pPr>
            <a:lvl4pPr marL="1600200" indent="-228600" algn="l" rtl="0" eaLnBrk="1" fontAlgn="base" hangingPunct="1">
              <a:spcBef>
                <a:spcPts val="600"/>
              </a:spcBef>
              <a:spcAft>
                <a:spcPts val="1200"/>
              </a:spcAft>
              <a:buChar char="–"/>
              <a:defRPr sz="2000">
                <a:solidFill>
                  <a:schemeClr val="tx1"/>
                </a:solidFill>
                <a:latin typeface="+mn-lt"/>
              </a:defRPr>
            </a:lvl4pPr>
            <a:lvl5pPr marL="2057400" indent="-228600" algn="l" rtl="0" eaLnBrk="1" fontAlgn="base" hangingPunct="1">
              <a:spcBef>
                <a:spcPts val="600"/>
              </a:spcBef>
              <a:spcAft>
                <a:spcPts val="120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defTabSz="914400">
              <a:lnSpc>
                <a:spcPct val="90000"/>
              </a:lnSpc>
            </a:pPr>
            <a:r>
              <a:rPr lang="en-US" altLang="en-US" sz="3000" kern="0" dirty="0"/>
              <a:t>Teach principles to someone in your company</a:t>
            </a:r>
          </a:p>
          <a:p>
            <a:pPr defTabSz="914400">
              <a:lnSpc>
                <a:spcPct val="90000"/>
              </a:lnSpc>
            </a:pPr>
            <a:r>
              <a:rPr lang="en-US" altLang="en-US" sz="3000" kern="0" dirty="0"/>
              <a:t>Follow-up modules</a:t>
            </a:r>
          </a:p>
          <a:p>
            <a:pPr defTabSz="914400">
              <a:lnSpc>
                <a:spcPct val="90000"/>
              </a:lnSpc>
            </a:pPr>
            <a:r>
              <a:rPr lang="en-US" altLang="en-US" sz="3000" kern="0" dirty="0"/>
              <a:t>Free online resources</a:t>
            </a:r>
          </a:p>
          <a:p>
            <a:pPr defTabSz="914400">
              <a:lnSpc>
                <a:spcPct val="90000"/>
              </a:lnSpc>
            </a:pPr>
            <a:r>
              <a:rPr lang="en-US" altLang="en-US" sz="3000" kern="0" dirty="0"/>
              <a:t>Kirkpatrick Evaluation discussion group on LinkedIn</a:t>
            </a:r>
          </a:p>
          <a:p>
            <a:pPr defTabSz="914400">
              <a:lnSpc>
                <a:spcPct val="90000"/>
              </a:lnSpc>
            </a:pPr>
            <a:r>
              <a:rPr lang="en-US" altLang="en-US" sz="3000" kern="0" dirty="0"/>
              <a:t>Kirkpatrick</a:t>
            </a:r>
            <a:r>
              <a:rPr lang="en-US" altLang="en-US" sz="3000" kern="0" baseline="30000" dirty="0"/>
              <a:t>®</a:t>
            </a:r>
            <a:r>
              <a:rPr lang="en-US" altLang="en-US" sz="3000" kern="0" dirty="0"/>
              <a:t> Strategic Evaluation Planning Certificate</a:t>
            </a:r>
          </a:p>
          <a:p>
            <a:pPr defTabSz="914400">
              <a:lnSpc>
                <a:spcPct val="90000"/>
              </a:lnSpc>
            </a:pPr>
            <a:r>
              <a:rPr lang="en-US" altLang="en-US" sz="3000" kern="0" dirty="0"/>
              <a:t>In-house program</a:t>
            </a:r>
          </a:p>
          <a:p>
            <a:pPr defTabSz="914400">
              <a:lnSpc>
                <a:spcPct val="90000"/>
              </a:lnSpc>
            </a:pPr>
            <a:r>
              <a:rPr lang="en-US" altLang="en-US" sz="3000" kern="0" dirty="0"/>
              <a:t>Kirkpatrick</a:t>
            </a:r>
            <a:r>
              <a:rPr lang="en-US" altLang="en-US" sz="3000" kern="0" baseline="30000" dirty="0"/>
              <a:t>®</a:t>
            </a:r>
            <a:r>
              <a:rPr lang="en-US" altLang="en-US" sz="3000" kern="0" dirty="0"/>
              <a:t> Silver Level Certification</a:t>
            </a:r>
          </a:p>
          <a:p>
            <a:pPr defTabSz="914400">
              <a:lnSpc>
                <a:spcPct val="90000"/>
              </a:lnSpc>
            </a:pPr>
            <a:r>
              <a:rPr lang="en-US" altLang="en-US" sz="3000" kern="0" dirty="0"/>
              <a:t>Kirkpatrick</a:t>
            </a:r>
            <a:r>
              <a:rPr lang="en-US" altLang="en-US" sz="3000" kern="0" baseline="30000" dirty="0"/>
              <a:t>®</a:t>
            </a:r>
            <a:r>
              <a:rPr lang="en-US" altLang="en-US" sz="3000" kern="0" dirty="0"/>
              <a:t> Business partnership analysis, impact study and consulting</a:t>
            </a:r>
          </a:p>
        </p:txBody>
      </p:sp>
    </p:spTree>
    <p:extLst>
      <p:ext uri="{BB962C8B-B14F-4D97-AF65-F5344CB8AC3E}">
        <p14:creationId xmlns:p14="http://schemas.microsoft.com/office/powerpoint/2010/main" val="37449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DC08-5CAE-1728-C7BB-C55DF99D9EED}"/>
              </a:ext>
            </a:extLst>
          </p:cNvPr>
          <p:cNvSpPr txBox="1">
            <a:spLocks/>
          </p:cNvSpPr>
          <p:nvPr/>
        </p:nvSpPr>
        <p:spPr bwMode="auto">
          <a:xfrm>
            <a:off x="793898" y="3091432"/>
            <a:ext cx="11398102" cy="211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rgbClr val="5A7121"/>
                </a:solidFill>
                <a:latin typeface="Arial" charset="0"/>
              </a:defRPr>
            </a:lvl2pPr>
            <a:lvl3pPr algn="ctr" rtl="0" eaLnBrk="1" fontAlgn="base" hangingPunct="1">
              <a:spcBef>
                <a:spcPct val="0"/>
              </a:spcBef>
              <a:spcAft>
                <a:spcPct val="0"/>
              </a:spcAft>
              <a:defRPr sz="4400">
                <a:solidFill>
                  <a:srgbClr val="5A7121"/>
                </a:solidFill>
                <a:latin typeface="Arial" charset="0"/>
              </a:defRPr>
            </a:lvl3pPr>
            <a:lvl4pPr algn="ctr" rtl="0" eaLnBrk="1" fontAlgn="base" hangingPunct="1">
              <a:spcBef>
                <a:spcPct val="0"/>
              </a:spcBef>
              <a:spcAft>
                <a:spcPct val="0"/>
              </a:spcAft>
              <a:defRPr sz="4400">
                <a:solidFill>
                  <a:srgbClr val="5A7121"/>
                </a:solidFill>
                <a:latin typeface="Arial" charset="0"/>
              </a:defRPr>
            </a:lvl4pPr>
            <a:lvl5pPr algn="ctr" rtl="0" eaLnBrk="1" fontAlgn="base" hangingPunct="1">
              <a:spcBef>
                <a:spcPct val="0"/>
              </a:spcBef>
              <a:spcAft>
                <a:spcPct val="0"/>
              </a:spcAft>
              <a:defRPr sz="4400">
                <a:solidFill>
                  <a:srgbClr val="5A712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800" b="1" kern="0" dirty="0">
                <a:latin typeface="Avenir Next LT Pro Light" panose="020B0304020202020204" pitchFamily="34" charset="0"/>
                <a:cs typeface="+mn-cs"/>
              </a:rPr>
              <a:t>Kirkpatrick Four Levels® Evaluation Certification Program</a:t>
            </a:r>
            <a:br>
              <a:rPr lang="en-US" sz="2800" b="1" kern="0" dirty="0">
                <a:latin typeface="Avenir Next LT Pro Light" panose="020B0304020202020204" pitchFamily="34" charset="0"/>
                <a:cs typeface="+mn-cs"/>
              </a:rPr>
            </a:br>
            <a:r>
              <a:rPr lang="en-US" sz="2800" b="1" kern="0" dirty="0">
                <a:latin typeface="Avenir Next LT Pro Light" panose="020B0304020202020204" pitchFamily="34" charset="0"/>
                <a:cs typeface="+mn-cs"/>
              </a:rPr>
              <a:t>Bronze Level</a:t>
            </a:r>
          </a:p>
        </p:txBody>
      </p:sp>
      <p:pic>
        <p:nvPicPr>
          <p:cNvPr id="3" name="Picture 2" descr="Diagram&#10;&#10;Description automatically generated with medium confidence">
            <a:extLst>
              <a:ext uri="{FF2B5EF4-FFF2-40B4-BE49-F238E27FC236}">
                <a16:creationId xmlns:a16="http://schemas.microsoft.com/office/drawing/2014/main" id="{6FD670A5-2478-7BC7-E861-71CAA71C1A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5598" y="5475768"/>
            <a:ext cx="4646089" cy="1128791"/>
          </a:xfrm>
          <a:prstGeom prst="rect">
            <a:avLst/>
          </a:prstGeom>
        </p:spPr>
      </p:pic>
    </p:spTree>
    <p:extLst>
      <p:ext uri="{BB962C8B-B14F-4D97-AF65-F5344CB8AC3E}">
        <p14:creationId xmlns:p14="http://schemas.microsoft.com/office/powerpoint/2010/main" val="158767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52A203-9DBA-E2D9-4769-D1F94DCB8774}"/>
              </a:ext>
            </a:extLst>
          </p:cNvPr>
          <p:cNvSpPr>
            <a:spLocks noGrp="1"/>
          </p:cNvSpPr>
          <p:nvPr>
            <p:ph type="title"/>
          </p:nvPr>
        </p:nvSpPr>
        <p:spPr>
          <a:xfrm>
            <a:off x="2416659" y="2694318"/>
            <a:ext cx="9115720" cy="1055802"/>
          </a:xfrm>
        </p:spPr>
        <p:txBody>
          <a:bodyPr/>
          <a:lstStyle/>
          <a:p>
            <a:pPr algn="ctr"/>
            <a:r>
              <a:rPr lang="en-US" dirty="0"/>
              <a:t>So What… Now What?</a:t>
            </a:r>
          </a:p>
        </p:txBody>
      </p:sp>
    </p:spTree>
    <p:extLst>
      <p:ext uri="{BB962C8B-B14F-4D97-AF65-F5344CB8AC3E}">
        <p14:creationId xmlns:p14="http://schemas.microsoft.com/office/powerpoint/2010/main" val="211978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094313B-294E-4524-8374-436CF407B382}"/>
              </a:ext>
            </a:extLst>
          </p:cNvPr>
          <p:cNvSpPr>
            <a:spLocks noGrp="1"/>
          </p:cNvSpPr>
          <p:nvPr>
            <p:ph type="title"/>
          </p:nvPr>
        </p:nvSpPr>
        <p:spPr/>
        <p:txBody>
          <a:bodyPr>
            <a:normAutofit/>
          </a:bodyPr>
          <a:lstStyle/>
          <a:p>
            <a:r>
              <a:rPr lang="en-US" dirty="0">
                <a:latin typeface="Avenir Next LT Pro Light" panose="020B0304020202020204" pitchFamily="34" charset="0"/>
              </a:rPr>
              <a:t>Level 1: Reaction</a:t>
            </a:r>
          </a:p>
        </p:txBody>
      </p:sp>
      <p:pic>
        <p:nvPicPr>
          <p:cNvPr id="23" name="Content Placeholder 5">
            <a:extLst>
              <a:ext uri="{FF2B5EF4-FFF2-40B4-BE49-F238E27FC236}">
                <a16:creationId xmlns:a16="http://schemas.microsoft.com/office/drawing/2014/main" id="{F5000921-BFA2-4CCA-AACC-A06DA4F2CF5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64992" y="1160170"/>
            <a:ext cx="7772400" cy="3850742"/>
          </a:xfrm>
        </p:spPr>
      </p:pic>
      <p:sp>
        <p:nvSpPr>
          <p:cNvPr id="24" name="TextBox 23">
            <a:extLst>
              <a:ext uri="{FF2B5EF4-FFF2-40B4-BE49-F238E27FC236}">
                <a16:creationId xmlns:a16="http://schemas.microsoft.com/office/drawing/2014/main" id="{1918D89C-4B7B-4D8F-9C1E-F11BACCFA936}"/>
              </a:ext>
            </a:extLst>
          </p:cNvPr>
          <p:cNvSpPr txBox="1"/>
          <p:nvPr/>
        </p:nvSpPr>
        <p:spPr>
          <a:xfrm>
            <a:off x="400110" y="13583"/>
            <a:ext cx="923330" cy="6858000"/>
          </a:xfrm>
          <a:prstGeom prst="rect">
            <a:avLst/>
          </a:prstGeom>
          <a:noFill/>
        </p:spPr>
        <p:txBody>
          <a:bodyPr vert="vert270" wrap="square" rtlCol="0" anchor="ctr">
            <a:spAutoFit/>
          </a:bodyPr>
          <a:lstStyle/>
          <a:p>
            <a:pPr algn="ctr"/>
            <a:r>
              <a:rPr lang="en-US" sz="4800" dirty="0">
                <a:solidFill>
                  <a:schemeClr val="bg1"/>
                </a:solidFill>
                <a:latin typeface="Avenir Next LT Pro Light" panose="020B0304020202020204" pitchFamily="34" charset="0"/>
              </a:rPr>
              <a:t>The Kirkpatrick Model</a:t>
            </a:r>
          </a:p>
        </p:txBody>
      </p:sp>
      <p:sp>
        <p:nvSpPr>
          <p:cNvPr id="25" name="TextBox 24">
            <a:extLst>
              <a:ext uri="{FF2B5EF4-FFF2-40B4-BE49-F238E27FC236}">
                <a16:creationId xmlns:a16="http://schemas.microsoft.com/office/drawing/2014/main" id="{69939900-0565-4EDE-AECB-A5E79905DCA4}"/>
              </a:ext>
            </a:extLst>
          </p:cNvPr>
          <p:cNvSpPr txBox="1"/>
          <p:nvPr/>
        </p:nvSpPr>
        <p:spPr>
          <a:xfrm>
            <a:off x="3243072" y="5213105"/>
            <a:ext cx="8220550" cy="892552"/>
          </a:xfrm>
          <a:prstGeom prst="rect">
            <a:avLst/>
          </a:prstGeom>
          <a:noFill/>
        </p:spPr>
        <p:txBody>
          <a:bodyPr wrap="square" rtlCol="0">
            <a:spAutoFit/>
          </a:bodyPr>
          <a:lstStyle/>
          <a:p>
            <a:pPr marL="0" marR="0" lvl="0" indent="0" defTabSz="914400" rtl="0" eaLnBrk="0" fontAlgn="base" latinLnBrk="0" hangingPunct="0">
              <a:lnSpc>
                <a:spcPct val="100000"/>
              </a:lnSpc>
              <a:spcBef>
                <a:spcPct val="20000"/>
              </a:spcBef>
              <a:spcAft>
                <a:spcPts val="0"/>
              </a:spcAft>
              <a:buClrTx/>
              <a:buSzTx/>
              <a:buFontTx/>
              <a:buNone/>
              <a:tabLst/>
              <a:defRPr/>
            </a:pPr>
            <a:r>
              <a:rPr kumimoji="0" lang="en-US" sz="26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The degree to which participants find the training favorable, engaging and relevant to their jobs</a:t>
            </a:r>
          </a:p>
        </p:txBody>
      </p:sp>
    </p:spTree>
    <p:extLst>
      <p:ext uri="{BB962C8B-B14F-4D97-AF65-F5344CB8AC3E}">
        <p14:creationId xmlns:p14="http://schemas.microsoft.com/office/powerpoint/2010/main" val="153841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8073AA06-368D-4554-B027-FEFA8DE37FEF}"/>
              </a:ext>
            </a:extLst>
          </p:cNvPr>
          <p:cNvSpPr>
            <a:spLocks noGrp="1"/>
          </p:cNvSpPr>
          <p:nvPr>
            <p:ph type="title"/>
          </p:nvPr>
        </p:nvSpPr>
        <p:spPr/>
        <p:txBody>
          <a:bodyPr>
            <a:normAutofit/>
          </a:bodyPr>
          <a:lstStyle/>
          <a:p>
            <a:r>
              <a:rPr lang="en-US" dirty="0">
                <a:latin typeface="Avenir Next LT Pro Light" panose="020B0304020202020204" pitchFamily="34" charset="0"/>
              </a:rPr>
              <a:t>Level 2: Learning</a:t>
            </a:r>
          </a:p>
        </p:txBody>
      </p:sp>
      <p:pic>
        <p:nvPicPr>
          <p:cNvPr id="31" name="Content Placeholder 5">
            <a:extLst>
              <a:ext uri="{FF2B5EF4-FFF2-40B4-BE49-F238E27FC236}">
                <a16:creationId xmlns:a16="http://schemas.microsoft.com/office/drawing/2014/main" id="{2BD1F2DF-2C81-4268-9228-D8A943C748C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77552" y="1170433"/>
            <a:ext cx="7772400" cy="3755136"/>
          </a:xfrm>
        </p:spPr>
      </p:pic>
      <p:sp>
        <p:nvSpPr>
          <p:cNvPr id="32" name="TextBox 31">
            <a:extLst>
              <a:ext uri="{FF2B5EF4-FFF2-40B4-BE49-F238E27FC236}">
                <a16:creationId xmlns:a16="http://schemas.microsoft.com/office/drawing/2014/main" id="{A0BB614B-D717-4E50-AE98-DE8A9277595E}"/>
              </a:ext>
            </a:extLst>
          </p:cNvPr>
          <p:cNvSpPr txBox="1"/>
          <p:nvPr/>
        </p:nvSpPr>
        <p:spPr>
          <a:xfrm>
            <a:off x="400110" y="13583"/>
            <a:ext cx="923330" cy="6858000"/>
          </a:xfrm>
          <a:prstGeom prst="rect">
            <a:avLst/>
          </a:prstGeom>
          <a:noFill/>
        </p:spPr>
        <p:txBody>
          <a:bodyPr vert="vert270" wrap="square" rtlCol="0" anchor="ctr">
            <a:spAutoFit/>
          </a:bodyPr>
          <a:lstStyle/>
          <a:p>
            <a:pPr algn="ctr"/>
            <a:r>
              <a:rPr lang="en-US" sz="4800" dirty="0">
                <a:solidFill>
                  <a:schemeClr val="bg1"/>
                </a:solidFill>
                <a:latin typeface="Avenir Next LT Pro Light" panose="020B0304020202020204" pitchFamily="34" charset="0"/>
              </a:rPr>
              <a:t>The Kirkpatrick Model</a:t>
            </a:r>
          </a:p>
        </p:txBody>
      </p:sp>
      <p:sp>
        <p:nvSpPr>
          <p:cNvPr id="33" name="TextBox 32">
            <a:extLst>
              <a:ext uri="{FF2B5EF4-FFF2-40B4-BE49-F238E27FC236}">
                <a16:creationId xmlns:a16="http://schemas.microsoft.com/office/drawing/2014/main" id="{628969B4-BCD2-4605-BB4F-D6B6AD2ADD1A}"/>
              </a:ext>
            </a:extLst>
          </p:cNvPr>
          <p:cNvSpPr txBox="1"/>
          <p:nvPr/>
        </p:nvSpPr>
        <p:spPr>
          <a:xfrm>
            <a:off x="3273093" y="5214169"/>
            <a:ext cx="8312449" cy="1292662"/>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degree to which participants acquire the intended knowledge, skills, attitude, confidence and commitment based on their participation in the training</a:t>
            </a:r>
            <a:endParaRPr kumimoji="0" lang="en-US" altLang="en-US" sz="26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357548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68B36F2-FB89-4351-9349-814F4A2F899A}"/>
              </a:ext>
            </a:extLst>
          </p:cNvPr>
          <p:cNvSpPr>
            <a:spLocks noGrp="1"/>
          </p:cNvSpPr>
          <p:nvPr>
            <p:ph type="title"/>
          </p:nvPr>
        </p:nvSpPr>
        <p:spPr/>
        <p:txBody>
          <a:bodyPr>
            <a:normAutofit/>
          </a:bodyPr>
          <a:lstStyle/>
          <a:p>
            <a:r>
              <a:rPr lang="en-US" dirty="0">
                <a:latin typeface="Avenir Next LT Pro Light" panose="020B0304020202020204" pitchFamily="34" charset="0"/>
              </a:rPr>
              <a:t>Level 3: Behavior</a:t>
            </a:r>
          </a:p>
        </p:txBody>
      </p:sp>
      <p:pic>
        <p:nvPicPr>
          <p:cNvPr id="23" name="Content Placeholder 5">
            <a:extLst>
              <a:ext uri="{FF2B5EF4-FFF2-40B4-BE49-F238E27FC236}">
                <a16:creationId xmlns:a16="http://schemas.microsoft.com/office/drawing/2014/main" id="{D7241AA9-5AA2-480D-865E-5635942A98F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61768" y="1190441"/>
            <a:ext cx="7772400" cy="3857047"/>
          </a:xfrm>
        </p:spPr>
      </p:pic>
      <p:sp>
        <p:nvSpPr>
          <p:cNvPr id="24" name="TextBox 23">
            <a:extLst>
              <a:ext uri="{FF2B5EF4-FFF2-40B4-BE49-F238E27FC236}">
                <a16:creationId xmlns:a16="http://schemas.microsoft.com/office/drawing/2014/main" id="{D66A86C6-ACED-4C20-8E9F-C4DF404D269B}"/>
              </a:ext>
            </a:extLst>
          </p:cNvPr>
          <p:cNvSpPr txBox="1"/>
          <p:nvPr/>
        </p:nvSpPr>
        <p:spPr>
          <a:xfrm>
            <a:off x="400110" y="13583"/>
            <a:ext cx="923330" cy="6858000"/>
          </a:xfrm>
          <a:prstGeom prst="rect">
            <a:avLst/>
          </a:prstGeom>
          <a:noFill/>
        </p:spPr>
        <p:txBody>
          <a:bodyPr vert="vert270" wrap="square" rtlCol="0" anchor="ctr">
            <a:spAutoFit/>
          </a:bodyPr>
          <a:lstStyle/>
          <a:p>
            <a:pPr algn="ctr"/>
            <a:r>
              <a:rPr lang="en-US" sz="4800" dirty="0">
                <a:solidFill>
                  <a:schemeClr val="bg1"/>
                </a:solidFill>
                <a:latin typeface="Avenir Next LT Pro Light" panose="020B0304020202020204" pitchFamily="34" charset="0"/>
              </a:rPr>
              <a:t>The Kirkpatrick Model</a:t>
            </a:r>
          </a:p>
        </p:txBody>
      </p:sp>
      <p:sp>
        <p:nvSpPr>
          <p:cNvPr id="25" name="TextBox 24">
            <a:extLst>
              <a:ext uri="{FF2B5EF4-FFF2-40B4-BE49-F238E27FC236}">
                <a16:creationId xmlns:a16="http://schemas.microsoft.com/office/drawing/2014/main" id="{A689464B-BCDD-478D-97D9-05841DE34583}"/>
              </a:ext>
            </a:extLst>
          </p:cNvPr>
          <p:cNvSpPr txBox="1"/>
          <p:nvPr/>
        </p:nvSpPr>
        <p:spPr>
          <a:xfrm>
            <a:off x="3281589" y="5265741"/>
            <a:ext cx="8105739" cy="892552"/>
          </a:xfrm>
          <a:prstGeom prst="rect">
            <a:avLst/>
          </a:prstGeom>
          <a:noFill/>
        </p:spPr>
        <p:txBody>
          <a:bodyPr wrap="square" rtlCol="0">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The degree to which participants apply what they learned during training when they are back on the job</a:t>
            </a:r>
            <a:endParaRPr kumimoji="0" lang="en-US" altLang="en-US" sz="2600" b="0" i="0" u="none" strike="noStrike" kern="1200" cap="none" spc="0" normalizeH="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105245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236CD49-EE6A-4A41-BFBF-06D62D92B7DA}"/>
              </a:ext>
            </a:extLst>
          </p:cNvPr>
          <p:cNvSpPr>
            <a:spLocks noGrp="1"/>
          </p:cNvSpPr>
          <p:nvPr>
            <p:ph type="title"/>
          </p:nvPr>
        </p:nvSpPr>
        <p:spPr/>
        <p:txBody>
          <a:bodyPr>
            <a:normAutofit/>
          </a:bodyPr>
          <a:lstStyle/>
          <a:p>
            <a:r>
              <a:rPr lang="en-US" dirty="0">
                <a:latin typeface="Avenir Next LT Pro Light" panose="020B0304020202020204" pitchFamily="34" charset="0"/>
              </a:rPr>
              <a:t>Level 4: Results</a:t>
            </a:r>
          </a:p>
        </p:txBody>
      </p:sp>
      <p:pic>
        <p:nvPicPr>
          <p:cNvPr id="11" name="Content Placeholder 5">
            <a:extLst>
              <a:ext uri="{FF2B5EF4-FFF2-40B4-BE49-F238E27FC236}">
                <a16:creationId xmlns:a16="http://schemas.microsoft.com/office/drawing/2014/main" id="{F1A1026F-3F86-4D5E-BEF0-A7B04958576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367926" y="1194817"/>
            <a:ext cx="7772400" cy="3859502"/>
          </a:xfrm>
        </p:spPr>
      </p:pic>
      <p:sp>
        <p:nvSpPr>
          <p:cNvPr id="12" name="TextBox 11">
            <a:extLst>
              <a:ext uri="{FF2B5EF4-FFF2-40B4-BE49-F238E27FC236}">
                <a16:creationId xmlns:a16="http://schemas.microsoft.com/office/drawing/2014/main" id="{52FEFC96-8A7E-4DE9-A721-B58C31513FB4}"/>
              </a:ext>
            </a:extLst>
          </p:cNvPr>
          <p:cNvSpPr txBox="1"/>
          <p:nvPr/>
        </p:nvSpPr>
        <p:spPr>
          <a:xfrm>
            <a:off x="400110" y="13583"/>
            <a:ext cx="923330" cy="6858000"/>
          </a:xfrm>
          <a:prstGeom prst="rect">
            <a:avLst/>
          </a:prstGeom>
          <a:noFill/>
        </p:spPr>
        <p:txBody>
          <a:bodyPr vert="vert270" wrap="square" rtlCol="0" anchor="ctr">
            <a:spAutoFit/>
          </a:bodyPr>
          <a:lstStyle/>
          <a:p>
            <a:pPr algn="ctr"/>
            <a:r>
              <a:rPr lang="en-US" sz="4800" dirty="0">
                <a:solidFill>
                  <a:schemeClr val="bg1"/>
                </a:solidFill>
                <a:latin typeface="Avenir Next LT Pro Light" panose="020B0304020202020204" pitchFamily="34" charset="0"/>
              </a:rPr>
              <a:t>The Kirkpatrick Model</a:t>
            </a:r>
          </a:p>
        </p:txBody>
      </p:sp>
      <p:sp>
        <p:nvSpPr>
          <p:cNvPr id="13" name="TextBox 12">
            <a:extLst>
              <a:ext uri="{FF2B5EF4-FFF2-40B4-BE49-F238E27FC236}">
                <a16:creationId xmlns:a16="http://schemas.microsoft.com/office/drawing/2014/main" id="{44411FFB-E61C-4ED5-8AD6-1C4D41B92940}"/>
              </a:ext>
            </a:extLst>
          </p:cNvPr>
          <p:cNvSpPr txBox="1"/>
          <p:nvPr/>
        </p:nvSpPr>
        <p:spPr>
          <a:xfrm>
            <a:off x="3241003" y="5273775"/>
            <a:ext cx="8344539" cy="892552"/>
          </a:xfrm>
          <a:prstGeom prst="rect">
            <a:avLst/>
          </a:prstGeom>
          <a:noFill/>
        </p:spPr>
        <p:txBody>
          <a:bodyPr wrap="square" rtlCol="0">
            <a:spAutoFit/>
          </a:bodyPr>
          <a:lstStyle/>
          <a:p>
            <a:r>
              <a:rPr kumimoji="0" lang="en-US" sz="26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The degree to which targeted program outcomes occur and contribute to the organization’s highest-level result</a:t>
            </a:r>
            <a:endParaRPr kumimoji="0" lang="en-US" altLang="en-US" sz="2600" b="0" i="0" u="none" strike="noStrike" kern="1200" cap="none" spc="0" normalizeH="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spTree>
    <p:extLst>
      <p:ext uri="{BB962C8B-B14F-4D97-AF65-F5344CB8AC3E}">
        <p14:creationId xmlns:p14="http://schemas.microsoft.com/office/powerpoint/2010/main" val="21016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mages\iStock_000009948226Small.jpg">
            <a:extLst>
              <a:ext uri="{FF2B5EF4-FFF2-40B4-BE49-F238E27FC236}">
                <a16:creationId xmlns:a16="http://schemas.microsoft.com/office/drawing/2014/main" id="{F46473AF-C735-629E-C1D7-B0E94F4808F3}"/>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mages\iStock_000010176861Small.jpg">
            <a:extLst>
              <a:ext uri="{FF2B5EF4-FFF2-40B4-BE49-F238E27FC236}">
                <a16:creationId xmlns:a16="http://schemas.microsoft.com/office/drawing/2014/main" id="{ACD81302-30C6-02DD-2A7A-2E0294CB2BF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15875"/>
            <a:ext cx="12280605" cy="68961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venir Next LT Pro Light" panose="020B0304020202020204" pitchFamily="34" charset="0"/>
                <a:cs typeface="Arial" pitchFamily="34" charset="0"/>
              </a:rPr>
              <a:t>Why Evaluate?</a:t>
            </a:r>
          </a:p>
        </p:txBody>
      </p:sp>
      <p:sp>
        <p:nvSpPr>
          <p:cNvPr id="16" name="Rounded Rectangle 15"/>
          <p:cNvSpPr/>
          <p:nvPr/>
        </p:nvSpPr>
        <p:spPr bwMode="auto">
          <a:xfrm>
            <a:off x="1987550" y="2235200"/>
            <a:ext cx="8288338" cy="3962400"/>
          </a:xfrm>
          <a:prstGeom prst="roundRect">
            <a:avLst>
              <a:gd name="adj" fmla="val 17033"/>
            </a:avLst>
          </a:prstGeom>
          <a:solidFill>
            <a:srgbClr val="42004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Bef>
                <a:spcPts val="1200"/>
              </a:spcBef>
              <a:spcAft>
                <a:spcPts val="300"/>
              </a:spcAft>
              <a:defRPr/>
            </a:pPr>
            <a:r>
              <a:rPr lang="en-US" sz="2000" b="1" dirty="0">
                <a:cs typeface="Arial" panose="020B0604020202020204" pitchFamily="34" charset="0"/>
              </a:rPr>
              <a:t>Demonstrate relative contribution of each success factor</a:t>
            </a:r>
          </a:p>
        </p:txBody>
      </p:sp>
      <p:sp>
        <p:nvSpPr>
          <p:cNvPr id="21" name="Rounded Rectangle 20"/>
          <p:cNvSpPr/>
          <p:nvPr/>
        </p:nvSpPr>
        <p:spPr bwMode="auto">
          <a:xfrm>
            <a:off x="1987550" y="1566863"/>
            <a:ext cx="8288338" cy="3962400"/>
          </a:xfrm>
          <a:prstGeom prst="roundRect">
            <a:avLst>
              <a:gd name="adj" fmla="val 17033"/>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3" name="Group 2">
            <a:extLst>
              <a:ext uri="{FF2B5EF4-FFF2-40B4-BE49-F238E27FC236}">
                <a16:creationId xmlns:a16="http://schemas.microsoft.com/office/drawing/2014/main" id="{B0ABCAF1-5C60-4991-859C-C16A6494EF5D}"/>
              </a:ext>
            </a:extLst>
          </p:cNvPr>
          <p:cNvGrpSpPr/>
          <p:nvPr/>
        </p:nvGrpSpPr>
        <p:grpSpPr>
          <a:xfrm>
            <a:off x="2135951" y="1854074"/>
            <a:ext cx="2514440" cy="3504646"/>
            <a:chOff x="611951" y="1854074"/>
            <a:chExt cx="2514440" cy="3504646"/>
          </a:xfrm>
        </p:grpSpPr>
        <p:sp>
          <p:nvSpPr>
            <p:cNvPr id="22" name="TextBox 7"/>
            <p:cNvSpPr txBox="1">
              <a:spLocks noChangeArrowheads="1"/>
            </p:cNvSpPr>
            <p:nvPr/>
          </p:nvSpPr>
          <p:spPr bwMode="auto">
            <a:xfrm>
              <a:off x="992926" y="1854074"/>
              <a:ext cx="16762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Improve </a:t>
              </a:r>
            </a:p>
            <a:p>
              <a:pPr algn="ctr" eaLnBrk="1" hangingPunct="1">
                <a:spcBef>
                  <a:spcPct val="0"/>
                </a:spcBef>
                <a:buFontTx/>
                <a:buNone/>
              </a:pPr>
              <a:r>
                <a:rPr lang="en-US" altLang="en-US" sz="1800" b="1" dirty="0"/>
                <a:t>the Program</a:t>
              </a:r>
            </a:p>
          </p:txBody>
        </p:sp>
        <p:sp>
          <p:nvSpPr>
            <p:cNvPr id="23" name="TextBox 8"/>
            <p:cNvSpPr txBox="1">
              <a:spLocks noChangeArrowheads="1"/>
            </p:cNvSpPr>
            <p:nvPr/>
          </p:nvSpPr>
          <p:spPr bwMode="auto">
            <a:xfrm>
              <a:off x="611951" y="4989388"/>
              <a:ext cx="2514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i="1" dirty="0"/>
                <a:t>Effective Training</a:t>
              </a:r>
            </a:p>
          </p:txBody>
        </p:sp>
        <p:pic>
          <p:nvPicPr>
            <p:cNvPr id="24" name="Picture 15" descr="woman teaching.pn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214" y="2570335"/>
              <a:ext cx="2368296"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4" name="Group 3">
            <a:extLst>
              <a:ext uri="{FF2B5EF4-FFF2-40B4-BE49-F238E27FC236}">
                <a16:creationId xmlns:a16="http://schemas.microsoft.com/office/drawing/2014/main" id="{D5181AD2-9E42-4677-9ED9-C0618C0104C2}"/>
              </a:ext>
            </a:extLst>
          </p:cNvPr>
          <p:cNvGrpSpPr/>
          <p:nvPr/>
        </p:nvGrpSpPr>
        <p:grpSpPr>
          <a:xfrm>
            <a:off x="4697413" y="1854046"/>
            <a:ext cx="5410200" cy="3505354"/>
            <a:chOff x="3173413" y="1854046"/>
            <a:chExt cx="5410200" cy="3505354"/>
          </a:xfrm>
        </p:grpSpPr>
        <p:sp>
          <p:nvSpPr>
            <p:cNvPr id="26" name="Rounded Rectangle 25"/>
            <p:cNvSpPr/>
            <p:nvPr/>
          </p:nvSpPr>
          <p:spPr bwMode="auto">
            <a:xfrm>
              <a:off x="3173413" y="1854200"/>
              <a:ext cx="5410200" cy="3505200"/>
            </a:xfrm>
            <a:prstGeom prst="roundRect">
              <a:avLst/>
            </a:prstGeom>
            <a:solidFill>
              <a:srgbClr val="ADC8FF"/>
            </a:solidFill>
            <a:ln>
              <a:solidFill>
                <a:srgbClr val="ADC8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7" name="TextBox 9"/>
            <p:cNvSpPr txBox="1">
              <a:spLocks noChangeArrowheads="1"/>
            </p:cNvSpPr>
            <p:nvPr/>
          </p:nvSpPr>
          <p:spPr bwMode="auto">
            <a:xfrm>
              <a:off x="5807151" y="1854046"/>
              <a:ext cx="2743200" cy="6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Maximize Organizational Results</a:t>
              </a:r>
              <a:endParaRPr lang="en-US" altLang="en-US" sz="1800" b="1" dirty="0">
                <a:solidFill>
                  <a:schemeClr val="bg1"/>
                </a:solidFill>
              </a:endParaRPr>
            </a:p>
          </p:txBody>
        </p:sp>
        <p:sp>
          <p:nvSpPr>
            <p:cNvPr id="28" name="TextBox 10"/>
            <p:cNvSpPr txBox="1">
              <a:spLocks noChangeArrowheads="1"/>
            </p:cNvSpPr>
            <p:nvPr/>
          </p:nvSpPr>
          <p:spPr bwMode="auto">
            <a:xfrm>
              <a:off x="3423784" y="1854046"/>
              <a:ext cx="2438400" cy="6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t>Improve Job Performance</a:t>
              </a:r>
              <a:endParaRPr lang="en-US" altLang="en-US" sz="1800" b="1" dirty="0">
                <a:solidFill>
                  <a:schemeClr val="bg1"/>
                </a:solidFill>
              </a:endParaRPr>
            </a:p>
          </p:txBody>
        </p:sp>
        <p:sp>
          <p:nvSpPr>
            <p:cNvPr id="29" name="TextBox 11"/>
            <p:cNvSpPr txBox="1">
              <a:spLocks noChangeArrowheads="1"/>
            </p:cNvSpPr>
            <p:nvPr/>
          </p:nvSpPr>
          <p:spPr bwMode="auto">
            <a:xfrm>
              <a:off x="3783013" y="4990052"/>
              <a:ext cx="4114800" cy="36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i="1" dirty="0"/>
                <a:t>Training Effectiveness</a:t>
              </a:r>
              <a:endParaRPr lang="en-US" altLang="en-US" sz="1800" b="1" i="1" dirty="0">
                <a:solidFill>
                  <a:schemeClr val="bg1"/>
                </a:solidFill>
              </a:endParaRPr>
            </a:p>
          </p:txBody>
        </p:sp>
        <p:pic>
          <p:nvPicPr>
            <p:cNvPr id="30"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943600" y="2570335"/>
              <a:ext cx="2367864"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3"/>
            </a:lnRef>
            <a:fillRef idx="1">
              <a:schemeClr val="lt1"/>
            </a:fillRef>
            <a:effectRef idx="0">
              <a:schemeClr val="accent3"/>
            </a:effectRef>
            <a:fontRef idx="minor">
              <a:schemeClr val="dk1"/>
            </a:fontRef>
          </p:style>
        </p:pic>
        <p:pic>
          <p:nvPicPr>
            <p:cNvPr id="31" name="Picture 30"/>
            <p:cNvPicPr preferRelativeResize="0">
              <a:picLocks/>
            </p:cNvPicPr>
            <p:nvPr/>
          </p:nvPicPr>
          <p:blipFill rotWithShape="1">
            <a:blip r:embed="rId5" cstate="screen">
              <a:extLst>
                <a:ext uri="{28A0092B-C50C-407E-A947-70E740481C1C}">
                  <a14:useLocalDpi xmlns:a14="http://schemas.microsoft.com/office/drawing/2010/main"/>
                </a:ext>
              </a:extLst>
            </a:blip>
            <a:srcRect b="-1570"/>
            <a:stretch/>
          </p:blipFill>
          <p:spPr bwMode="auto">
            <a:xfrm>
              <a:off x="3388465" y="2570335"/>
              <a:ext cx="2368296"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87704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theme/theme1.xml><?xml version="1.0" encoding="utf-8"?>
<a:theme xmlns:a="http://schemas.openxmlformats.org/drawingml/2006/main" name="KP210507">
  <a:themeElements>
    <a:clrScheme name="KP colours - 2021">
      <a:dk1>
        <a:sysClr val="windowText" lastClr="000000"/>
      </a:dk1>
      <a:lt1>
        <a:sysClr val="window" lastClr="FFFFFF"/>
      </a:lt1>
      <a:dk2>
        <a:srgbClr val="C4C4C4"/>
      </a:dk2>
      <a:lt2>
        <a:srgbClr val="F1F1F1"/>
      </a:lt2>
      <a:accent1>
        <a:srgbClr val="458DAB"/>
      </a:accent1>
      <a:accent2>
        <a:srgbClr val="26583B"/>
      </a:accent2>
      <a:accent3>
        <a:srgbClr val="009447"/>
      </a:accent3>
      <a:accent4>
        <a:srgbClr val="E6AD4C"/>
      </a:accent4>
      <a:accent5>
        <a:srgbClr val="1B2C4B"/>
      </a:accent5>
      <a:accent6>
        <a:srgbClr val="533A71"/>
      </a:accent6>
      <a:hlink>
        <a:srgbClr val="650607"/>
      </a:hlink>
      <a:folHlink>
        <a:srgbClr val="FFFA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P210507" id="{E38BE988-1337-4056-834A-E54D39A259CD}" vid="{233F3594-0CB0-4800-8281-BD47681D2DCE}"/>
    </a:ext>
  </a:extLst>
</a:theme>
</file>

<file path=ppt/theme/theme2.xml><?xml version="1.0" encoding="utf-8"?>
<a:theme xmlns:a="http://schemas.openxmlformats.org/drawingml/2006/main" name="1_Office Theme">
  <a:themeElements>
    <a:clrScheme name="KP 210917">
      <a:dk1>
        <a:sysClr val="windowText" lastClr="000000"/>
      </a:dk1>
      <a:lt1>
        <a:sysClr val="window" lastClr="FFFFFF"/>
      </a:lt1>
      <a:dk2>
        <a:srgbClr val="1B2C4B"/>
      </a:dk2>
      <a:lt2>
        <a:srgbClr val="F6F6F6"/>
      </a:lt2>
      <a:accent1>
        <a:srgbClr val="26583B"/>
      </a:accent1>
      <a:accent2>
        <a:srgbClr val="458DAB"/>
      </a:accent2>
      <a:accent3>
        <a:srgbClr val="E6E6E6"/>
      </a:accent3>
      <a:accent4>
        <a:srgbClr val="533A71"/>
      </a:accent4>
      <a:accent5>
        <a:srgbClr val="650607"/>
      </a:accent5>
      <a:accent6>
        <a:srgbClr val="26583B"/>
      </a:accent6>
      <a:hlink>
        <a:srgbClr val="294270"/>
      </a:hlink>
      <a:folHlink>
        <a:srgbClr val="2942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916 GTL3and4 template BLANK.pptx" id="{662F42AB-065A-4555-8591-DD4AA1DB02BF}" vid="{286B0003-847B-4B9D-8C11-0E150A59C512}"/>
    </a:ext>
  </a:extLst>
</a:theme>
</file>

<file path=ppt/theme/theme3.xml><?xml version="1.0" encoding="utf-8"?>
<a:theme xmlns:a="http://schemas.openxmlformats.org/drawingml/2006/main" name="2020 Bronze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KP 210917">
      <a:dk1>
        <a:sysClr val="windowText" lastClr="000000"/>
      </a:dk1>
      <a:lt1>
        <a:sysClr val="window" lastClr="FFFFFF"/>
      </a:lt1>
      <a:dk2>
        <a:srgbClr val="1B2C4B"/>
      </a:dk2>
      <a:lt2>
        <a:srgbClr val="F6F6F6"/>
      </a:lt2>
      <a:accent1>
        <a:srgbClr val="26583B"/>
      </a:accent1>
      <a:accent2>
        <a:srgbClr val="458DAB"/>
      </a:accent2>
      <a:accent3>
        <a:srgbClr val="E6E6E6"/>
      </a:accent3>
      <a:accent4>
        <a:srgbClr val="533A71"/>
      </a:accent4>
      <a:accent5>
        <a:srgbClr val="650607"/>
      </a:accent5>
      <a:accent6>
        <a:srgbClr val="26583B"/>
      </a:accent6>
      <a:hlink>
        <a:srgbClr val="294270"/>
      </a:hlink>
      <a:folHlink>
        <a:srgbClr val="2942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1014 WEB TMN JK WK GA.pptx" id="{7930A2F6-F634-4722-85F4-C71F15810E8F}" vid="{E0D858B7-C9EC-4407-B0AC-C75A6C2E6F7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3097</Words>
  <Application>Microsoft Office PowerPoint</Application>
  <PresentationFormat>Widescreen</PresentationFormat>
  <Paragraphs>308</Paragraphs>
  <Slides>20</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Avenir Next LT Pro</vt:lpstr>
      <vt:lpstr>Avenir Next LT Pro Light</vt:lpstr>
      <vt:lpstr>Bookman Old Style</vt:lpstr>
      <vt:lpstr>Calibri</vt:lpstr>
      <vt:lpstr>Calibri Light</vt:lpstr>
      <vt:lpstr>KP210507</vt:lpstr>
      <vt:lpstr>1_Office Theme</vt:lpstr>
      <vt:lpstr>2020 Bronze Template</vt:lpstr>
      <vt:lpstr>Office Theme</vt:lpstr>
      <vt:lpstr>Office Theme</vt:lpstr>
      <vt:lpstr>PowerPoint Presentation</vt:lpstr>
      <vt:lpstr>PowerPoint Presentation</vt:lpstr>
      <vt:lpstr>Level 1: Reaction</vt:lpstr>
      <vt:lpstr>Level 2: Learning</vt:lpstr>
      <vt:lpstr>Level 3: Behavior</vt:lpstr>
      <vt:lpstr>Level 4: Results</vt:lpstr>
      <vt:lpstr>PowerPoint Presentation</vt:lpstr>
      <vt:lpstr>PowerPoint Presentation</vt:lpstr>
      <vt:lpstr>Why Evaluate?</vt:lpstr>
      <vt:lpstr>Brinkerhoff Study</vt:lpstr>
      <vt:lpstr>Brinkerhoff Study</vt:lpstr>
      <vt:lpstr>Brinkerhoff Study</vt:lpstr>
      <vt:lpstr>Brinkerhoff Study</vt:lpstr>
      <vt:lpstr>Required Drivers</vt:lpstr>
      <vt:lpstr>Leading Indicators</vt:lpstr>
      <vt:lpstr>Leading Indicators</vt:lpstr>
      <vt:lpstr>PowerPoint Presentation</vt:lpstr>
      <vt:lpstr>PowerPoint Presentation</vt:lpstr>
      <vt:lpstr>Your “Level 3”</vt:lpstr>
      <vt:lpstr>So What… Now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Tess Zellner-Gillis</dc:creator>
  <cp:lastModifiedBy>Kimberly Gay</cp:lastModifiedBy>
  <cp:revision>14</cp:revision>
  <dcterms:created xsi:type="dcterms:W3CDTF">2021-04-29T19:34:24Z</dcterms:created>
  <dcterms:modified xsi:type="dcterms:W3CDTF">2022-12-07T22:32:52Z</dcterms:modified>
</cp:coreProperties>
</file>