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42" r:id="rId1"/>
  </p:sldMasterIdLst>
  <p:notesMasterIdLst>
    <p:notesMasterId r:id="rId16"/>
  </p:notesMasterIdLst>
  <p:handoutMasterIdLst>
    <p:handoutMasterId r:id="rId17"/>
  </p:handoutMasterIdLst>
  <p:sldIdLst>
    <p:sldId id="1352" r:id="rId2"/>
    <p:sldId id="256" r:id="rId3"/>
    <p:sldId id="990" r:id="rId4"/>
    <p:sldId id="1387" r:id="rId5"/>
    <p:sldId id="1388" r:id="rId6"/>
    <p:sldId id="1389" r:id="rId7"/>
    <p:sldId id="1390" r:id="rId8"/>
    <p:sldId id="958" r:id="rId9"/>
    <p:sldId id="959" r:id="rId10"/>
    <p:sldId id="960" r:id="rId11"/>
    <p:sldId id="961" r:id="rId12"/>
    <p:sldId id="1157" r:id="rId13"/>
    <p:sldId id="1396" r:id="rId14"/>
    <p:sldId id="139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man Old Style" panose="02050604050505020204" pitchFamily="18"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Bookman Old Style" panose="02050604050505020204" pitchFamily="18"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Bookman Old Style" panose="02050604050505020204" pitchFamily="18"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Bookman Old Style" panose="02050604050505020204" pitchFamily="18"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Bookman Old Style" panose="020506040505050202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man Old Style" panose="020506040505050202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man Old Style" panose="020506040505050202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man Old Style" panose="020506040505050202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man Old Style" panose="020506040505050202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20042"/>
    <a:srgbClr val="5A7121"/>
    <a:srgbClr val="8A0000"/>
    <a:srgbClr val="FFCF7B"/>
    <a:srgbClr val="849E52"/>
    <a:srgbClr val="CCFF99"/>
    <a:srgbClr val="FF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52" autoAdjust="0"/>
  </p:normalViewPr>
  <p:slideViewPr>
    <p:cSldViewPr showGuides="1">
      <p:cViewPr varScale="1">
        <p:scale>
          <a:sx n="68" d="100"/>
          <a:sy n="68" d="100"/>
        </p:scale>
        <p:origin x="276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110566-233F-4FDE-8805-0CE1FC43EA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ookman Old Style" pitchFamily="18"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8435F94-F0D9-43AE-ADD4-24C31B022CD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CC573F8-25C7-435B-9576-231F3A959E5E}" type="datetimeFigureOut">
              <a:rPr lang="en-US" altLang="en-US"/>
              <a:pPr>
                <a:defRPr/>
              </a:pPr>
              <a:t>1/18/2021</a:t>
            </a:fld>
            <a:endParaRPr lang="en-US" altLang="en-US"/>
          </a:p>
        </p:txBody>
      </p:sp>
      <p:sp>
        <p:nvSpPr>
          <p:cNvPr id="4" name="Footer Placeholder 3">
            <a:extLst>
              <a:ext uri="{FF2B5EF4-FFF2-40B4-BE49-F238E27FC236}">
                <a16:creationId xmlns:a16="http://schemas.microsoft.com/office/drawing/2014/main" id="{C94C4979-5DCC-4CDF-BE82-306366C90EE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Bookman Old Style" pitchFamily="18"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E955A317-3F5D-4675-BDA9-57DCA3D3755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C52C840-B17F-4AC2-9E79-9C504248CC9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96E987A2-809E-44D6-9107-353FFB622E1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63843" name="Rectangle 3">
            <a:extLst>
              <a:ext uri="{FF2B5EF4-FFF2-40B4-BE49-F238E27FC236}">
                <a16:creationId xmlns:a16="http://schemas.microsoft.com/office/drawing/2014/main" id="{A5A3B20E-72A7-42AC-8EE0-D7E3EB6F745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3796" name="Rectangle 4">
            <a:extLst>
              <a:ext uri="{FF2B5EF4-FFF2-40B4-BE49-F238E27FC236}">
                <a16:creationId xmlns:a16="http://schemas.microsoft.com/office/drawing/2014/main" id="{6F0F0C31-3860-498C-B8AD-771CE6EE6D6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5" name="Rectangle 5">
            <a:extLst>
              <a:ext uri="{FF2B5EF4-FFF2-40B4-BE49-F238E27FC236}">
                <a16:creationId xmlns:a16="http://schemas.microsoft.com/office/drawing/2014/main" id="{6CA2FF9B-9498-4614-88EE-5C0A81BC8DD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846" name="Rectangle 6">
            <a:extLst>
              <a:ext uri="{FF2B5EF4-FFF2-40B4-BE49-F238E27FC236}">
                <a16:creationId xmlns:a16="http://schemas.microsoft.com/office/drawing/2014/main" id="{0FB3CC8E-1437-4B0C-A5DE-60CB8FE2F4A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63847" name="Rectangle 7">
            <a:extLst>
              <a:ext uri="{FF2B5EF4-FFF2-40B4-BE49-F238E27FC236}">
                <a16:creationId xmlns:a16="http://schemas.microsoft.com/office/drawing/2014/main" id="{6BA2A155-7903-4B53-B669-B2F3042CA12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1155F2B8-C86D-436E-B895-6F274BEAC86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kirkpatrickpartners.com/Our-Philosophy/Kirkpatrick-Foundational-Principl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xfrm>
            <a:off x="710248" y="4459526"/>
            <a:ext cx="5681980" cy="422481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These slides are provided for Kirkpatrick Certified individuals to share the Kirkpatrick materials WITHIN THEIR OWN ORGANIZATION. </a:t>
            </a:r>
          </a:p>
          <a:p>
            <a:endParaRPr lang="en-US" altLang="en-US" dirty="0">
              <a:latin typeface="Arial" panose="020B0604020202020204" pitchFamily="34" charset="0"/>
            </a:endParaRPr>
          </a:p>
          <a:p>
            <a:r>
              <a:rPr lang="en-US" altLang="en-US" dirty="0">
                <a:latin typeface="Arial" panose="020B0604020202020204" pitchFamily="34" charset="0"/>
              </a:rPr>
              <a:t>Using the materials in any other way (i.e., with clients, at trade shows, in articles, on the internet, in discussion groups, etc.) requires prior written permission from Kirkpatrick Partners. </a:t>
            </a:r>
          </a:p>
          <a:p>
            <a:endParaRPr lang="en-US" altLang="en-US" dirty="0">
              <a:latin typeface="Arial" panose="020B0604020202020204" pitchFamily="34" charset="0"/>
            </a:endParaRPr>
          </a:p>
          <a:p>
            <a:r>
              <a:rPr lang="en-US" altLang="en-US" dirty="0">
                <a:latin typeface="Arial" panose="020B0604020202020204" pitchFamily="34" charset="0"/>
              </a:rPr>
              <a:t>If you are presenting a case study which is based on the Kirkpatrick Four Levels, you may describe the model only to the degree necessary for the audience to understand the methodology used. </a:t>
            </a:r>
          </a:p>
          <a:p>
            <a:endParaRPr lang="en-US" altLang="en-US" dirty="0">
              <a:latin typeface="Arial" panose="020B0604020202020204" pitchFamily="34" charset="0"/>
            </a:endParaRPr>
          </a:p>
          <a:p>
            <a:r>
              <a:rPr lang="en-US" altLang="en-US" dirty="0">
                <a:latin typeface="Arial" panose="020B0604020202020204" pitchFamily="34" charset="0"/>
              </a:rPr>
              <a:t>Teaching the Kirkpatrick Four Levels and using any of the proprietary images contained in this presentation for any purpose outside of your own organization is a violation of U.S. trademark law. </a:t>
            </a:r>
          </a:p>
          <a:p>
            <a:endParaRPr lang="en-US" altLang="en-US" dirty="0">
              <a:latin typeface="Arial" panose="020B0604020202020204" pitchFamily="34" charset="0"/>
            </a:endParaRPr>
          </a:p>
          <a:p>
            <a:r>
              <a:rPr lang="en-US" altLang="en-US" dirty="0">
                <a:latin typeface="Arial" panose="020B0604020202020204" pitchFamily="34" charset="0"/>
              </a:rPr>
              <a:t>If you have any questions about appropriate or inappropriate use of these materials, please contact us. </a:t>
            </a:r>
          </a:p>
        </p:txBody>
      </p:sp>
      <p:sp>
        <p:nvSpPr>
          <p:cNvPr id="336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5083" indent="-286570" eaLnBrk="0" hangingPunct="0">
              <a:spcBef>
                <a:spcPct val="30000"/>
              </a:spcBef>
              <a:defRPr sz="1200">
                <a:solidFill>
                  <a:schemeClr val="tx1"/>
                </a:solidFill>
                <a:latin typeface="Arial" pitchFamily="34" charset="0"/>
              </a:defRPr>
            </a:lvl2pPr>
            <a:lvl3pPr marL="1146282" indent="-229256" eaLnBrk="0" hangingPunct="0">
              <a:spcBef>
                <a:spcPct val="30000"/>
              </a:spcBef>
              <a:defRPr sz="1200">
                <a:solidFill>
                  <a:schemeClr val="tx1"/>
                </a:solidFill>
                <a:latin typeface="Arial" pitchFamily="34" charset="0"/>
              </a:defRPr>
            </a:lvl3pPr>
            <a:lvl4pPr marL="1604794" indent="-229256" eaLnBrk="0" hangingPunct="0">
              <a:spcBef>
                <a:spcPct val="30000"/>
              </a:spcBef>
              <a:defRPr sz="1200">
                <a:solidFill>
                  <a:schemeClr val="tx1"/>
                </a:solidFill>
                <a:latin typeface="Arial" pitchFamily="34" charset="0"/>
              </a:defRPr>
            </a:lvl4pPr>
            <a:lvl5pPr marL="2063305" indent="-229256" eaLnBrk="0" hangingPunct="0">
              <a:spcBef>
                <a:spcPct val="30000"/>
              </a:spcBef>
              <a:defRPr sz="1200">
                <a:solidFill>
                  <a:schemeClr val="tx1"/>
                </a:solidFill>
                <a:latin typeface="Arial" pitchFamily="34" charset="0"/>
              </a:defRPr>
            </a:lvl5pPr>
            <a:lvl6pPr marL="2521819" indent="-229256" eaLnBrk="0" fontAlgn="base" hangingPunct="0">
              <a:spcBef>
                <a:spcPct val="30000"/>
              </a:spcBef>
              <a:spcAft>
                <a:spcPct val="0"/>
              </a:spcAft>
              <a:defRPr sz="1200">
                <a:solidFill>
                  <a:schemeClr val="tx1"/>
                </a:solidFill>
                <a:latin typeface="Arial" pitchFamily="34" charset="0"/>
              </a:defRPr>
            </a:lvl6pPr>
            <a:lvl7pPr marL="2980331" indent="-229256" eaLnBrk="0" fontAlgn="base" hangingPunct="0">
              <a:spcBef>
                <a:spcPct val="30000"/>
              </a:spcBef>
              <a:spcAft>
                <a:spcPct val="0"/>
              </a:spcAft>
              <a:defRPr sz="1200">
                <a:solidFill>
                  <a:schemeClr val="tx1"/>
                </a:solidFill>
                <a:latin typeface="Arial" pitchFamily="34" charset="0"/>
              </a:defRPr>
            </a:lvl7pPr>
            <a:lvl8pPr marL="3438844" indent="-229256" eaLnBrk="0" fontAlgn="base" hangingPunct="0">
              <a:spcBef>
                <a:spcPct val="30000"/>
              </a:spcBef>
              <a:spcAft>
                <a:spcPct val="0"/>
              </a:spcAft>
              <a:defRPr sz="1200">
                <a:solidFill>
                  <a:schemeClr val="tx1"/>
                </a:solidFill>
                <a:latin typeface="Arial" pitchFamily="34" charset="0"/>
              </a:defRPr>
            </a:lvl8pPr>
            <a:lvl9pPr marL="3897356" indent="-229256"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CB5FCEF-A24E-47A0-8B37-87A3154A98D4}" type="slidenum">
              <a:rPr lang="en-US" altLang="en-US" sz="1300">
                <a:solidFill>
                  <a:prstClr val="black"/>
                </a:solidFill>
              </a:rPr>
              <a:pPr eaLnBrk="1" hangingPunct="1">
                <a:spcBef>
                  <a:spcPct val="0"/>
                </a:spcBef>
              </a:pPr>
              <a:t>1</a:t>
            </a:fld>
            <a:endParaRPr lang="en-US" altLang="en-US" sz="1300" dirty="0">
              <a:solidFill>
                <a:prstClr val="black"/>
              </a:solidFill>
            </a:endParaRPr>
          </a:p>
        </p:txBody>
      </p:sp>
    </p:spTree>
    <p:extLst>
      <p:ext uri="{BB962C8B-B14F-4D97-AF65-F5344CB8AC3E}">
        <p14:creationId xmlns:p14="http://schemas.microsoft.com/office/powerpoint/2010/main" val="5078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xfrm>
            <a:off x="1204913" y="703263"/>
            <a:ext cx="4692650" cy="3521075"/>
          </a:xfrm>
          <a:prstGeom prst="rect">
            <a:avLst/>
          </a:prstGeom>
          <a:ln/>
        </p:spPr>
      </p:sp>
      <p:sp>
        <p:nvSpPr>
          <p:cNvPr id="259075" name="Notes Placeholder 2"/>
          <p:cNvSpPr>
            <a:spLocks noGrp="1"/>
          </p:cNvSpPr>
          <p:nvPr>
            <p:ph type="body" idx="1"/>
          </p:nvPr>
        </p:nvSpPr>
        <p:spPr>
          <a:noFill/>
          <a:ln/>
        </p:spPr>
        <p:txBody>
          <a:bodyPr/>
          <a:lstStyle/>
          <a:p>
            <a:endParaRPr lang="en-US" altLang="en-US" dirty="0">
              <a:latin typeface="Arial" pitchFamily="34" charset="0"/>
            </a:endParaRPr>
          </a:p>
        </p:txBody>
      </p:sp>
      <p:sp>
        <p:nvSpPr>
          <p:cNvPr id="259076" name="Slide Number Placeholder 3"/>
          <p:cNvSpPr txBox="1">
            <a:spLocks noGrp="1"/>
          </p:cNvSpPr>
          <p:nvPr/>
        </p:nvSpPr>
        <p:spPr bwMode="auto">
          <a:xfrm>
            <a:off x="4022824" y="8917303"/>
            <a:ext cx="3078058" cy="469583"/>
          </a:xfrm>
          <a:prstGeom prst="rect">
            <a:avLst/>
          </a:prstGeom>
          <a:noFill/>
          <a:ln w="9525">
            <a:noFill/>
            <a:miter lim="800000"/>
            <a:headEnd/>
            <a:tailEnd/>
          </a:ln>
        </p:spPr>
        <p:txBody>
          <a:bodyPr lIns="94178" tIns="47089" rIns="94178" bIns="47089" anchor="b"/>
          <a:lstStyle/>
          <a:p>
            <a:pPr algn="r"/>
            <a:fld id="{D4AD7BBF-C42B-4745-9373-89EAEF38D421}" type="slidenum">
              <a:rPr lang="en-US" altLang="en-US" sz="1200">
                <a:solidFill>
                  <a:srgbClr val="000000"/>
                </a:solidFill>
                <a:latin typeface="Arial" pitchFamily="34" charset="0"/>
                <a:ea typeface="ヒラギノ角ゴ Pro W3"/>
                <a:cs typeface="ヒラギノ角ゴ Pro W3"/>
              </a:rPr>
              <a:pPr algn="r"/>
              <a:t>10</a:t>
            </a:fld>
            <a:endParaRPr lang="en-US" altLang="en-US" sz="1200" dirty="0">
              <a:solidFill>
                <a:srgbClr val="000000"/>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49648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xfrm>
            <a:off x="1204913" y="703263"/>
            <a:ext cx="4692650" cy="3521075"/>
          </a:xfrm>
          <a:prstGeom prst="rect">
            <a:avLst/>
          </a:prstGeom>
          <a:ln/>
        </p:spPr>
      </p:sp>
      <p:sp>
        <p:nvSpPr>
          <p:cNvPr id="263171" name="Notes Placeholder 2"/>
          <p:cNvSpPr>
            <a:spLocks noGrp="1"/>
          </p:cNvSpPr>
          <p:nvPr>
            <p:ph type="body" idx="1"/>
          </p:nvPr>
        </p:nvSpPr>
        <p:spPr>
          <a:noFill/>
          <a:ln/>
        </p:spPr>
        <p:txBody>
          <a:bodyPr/>
          <a:lstStyle/>
          <a:p>
            <a:endParaRPr lang="en-US" altLang="en-US" dirty="0">
              <a:latin typeface="Arial" pitchFamily="34" charset="0"/>
            </a:endParaRPr>
          </a:p>
        </p:txBody>
      </p:sp>
      <p:sp>
        <p:nvSpPr>
          <p:cNvPr id="263172" name="Slide Number Placeholder 3"/>
          <p:cNvSpPr txBox="1">
            <a:spLocks noGrp="1"/>
          </p:cNvSpPr>
          <p:nvPr/>
        </p:nvSpPr>
        <p:spPr bwMode="auto">
          <a:xfrm>
            <a:off x="4022824" y="8917303"/>
            <a:ext cx="3078058" cy="469583"/>
          </a:xfrm>
          <a:prstGeom prst="rect">
            <a:avLst/>
          </a:prstGeom>
          <a:noFill/>
          <a:ln w="9525">
            <a:noFill/>
            <a:miter lim="800000"/>
            <a:headEnd/>
            <a:tailEnd/>
          </a:ln>
        </p:spPr>
        <p:txBody>
          <a:bodyPr lIns="94178" tIns="47089" rIns="94178" bIns="47089" anchor="b"/>
          <a:lstStyle/>
          <a:p>
            <a:pPr algn="r"/>
            <a:fld id="{8112AFC5-47B1-4DBD-A812-1AA458E191E6}" type="slidenum">
              <a:rPr lang="en-US" altLang="en-US" sz="1200">
                <a:solidFill>
                  <a:srgbClr val="000000"/>
                </a:solidFill>
                <a:latin typeface="Arial" pitchFamily="34" charset="0"/>
                <a:ea typeface="ヒラギノ角ゴ Pro W3"/>
                <a:cs typeface="ヒラギノ角ゴ Pro W3"/>
              </a:rPr>
              <a:pPr algn="r"/>
              <a:t>11</a:t>
            </a:fld>
            <a:endParaRPr lang="en-US" altLang="en-US" sz="1200" dirty="0">
              <a:solidFill>
                <a:srgbClr val="000000"/>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348885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xfrm>
            <a:off x="1204913" y="703263"/>
            <a:ext cx="4692650" cy="3521075"/>
          </a:xfrm>
          <a:prstGeom prst="rect">
            <a:avLst/>
          </a:prstGeom>
          <a:ln/>
        </p:spPr>
      </p:sp>
      <p:sp>
        <p:nvSpPr>
          <p:cNvPr id="263171" name="Notes Placeholder 2"/>
          <p:cNvSpPr>
            <a:spLocks noGrp="1"/>
          </p:cNvSpPr>
          <p:nvPr>
            <p:ph type="body" idx="1"/>
          </p:nvPr>
        </p:nvSpPr>
        <p:spPr>
          <a:noFill/>
          <a:ln/>
        </p:spPr>
        <p:txBody>
          <a:bodyPr/>
          <a:lstStyle/>
          <a:p>
            <a:r>
              <a:rPr lang="en-US" altLang="en-US" b="1" dirty="0">
                <a:latin typeface="Arial" panose="020B0604020202020204" pitchFamily="34" charset="0"/>
              </a:rPr>
              <a:t>Time / Duration</a:t>
            </a:r>
          </a:p>
          <a:p>
            <a:endParaRPr lang="en-US" altLang="en-US" dirty="0">
              <a:latin typeface="Arial" pitchFamily="34" charset="0"/>
            </a:endParaRPr>
          </a:p>
          <a:p>
            <a:r>
              <a:rPr lang="en-US" altLang="en-US" b="1" dirty="0">
                <a:latin typeface="Arial" panose="020B0604020202020204" pitchFamily="34" charset="0"/>
              </a:rPr>
              <a:t>Facilitator notes</a:t>
            </a:r>
          </a:p>
          <a:p>
            <a:endParaRPr lang="en-US" altLang="en-US" b="1" dirty="0">
              <a:latin typeface="Arial" panose="020B0604020202020204" pitchFamily="34" charset="0"/>
            </a:endParaRPr>
          </a:p>
          <a:p>
            <a:r>
              <a:rPr lang="en-US" altLang="en-US" dirty="0">
                <a:latin typeface="Arial" pitchFamily="34" charset="0"/>
              </a:rPr>
              <a:t>Additional information can be found in Chapter 12 of </a:t>
            </a:r>
            <a:r>
              <a:rPr lang="en-US" altLang="en-US" i="1" dirty="0">
                <a:latin typeface="Arial" panose="020B0604020202020204" pitchFamily="34" charset="0"/>
              </a:rPr>
              <a:t>Kirkpatrick Then and Now</a:t>
            </a:r>
            <a:r>
              <a:rPr lang="en-US" altLang="en-US" dirty="0">
                <a:latin typeface="Arial" pitchFamily="34" charset="0"/>
              </a:rPr>
              <a:t>. </a:t>
            </a:r>
          </a:p>
          <a:p>
            <a:endParaRPr lang="en-US" altLang="en-US" dirty="0">
              <a:latin typeface="Arial" pitchFamily="34" charset="0"/>
            </a:endParaRPr>
          </a:p>
          <a:p>
            <a:r>
              <a:rPr lang="en-US" altLang="en-US" dirty="0">
                <a:latin typeface="Arial" pitchFamily="34" charset="0"/>
              </a:rPr>
              <a:t>This is a picture of Jim on the deck of the USS Wisconsin in Norfolk, VA. It was built in 1943. Each chain link weighs 120 lbs. – the heaviest chain in the world! (You should have seen how surprised the onlookers were when he threw it over his shoulder and started carrying it around - kidding!)</a:t>
            </a:r>
          </a:p>
          <a:p>
            <a:endParaRPr lang="en-US" altLang="en-US" dirty="0">
              <a:latin typeface="Arial" pitchFamily="34" charset="0"/>
            </a:endParaRPr>
          </a:p>
          <a:p>
            <a:r>
              <a:rPr lang="en-US" altLang="en-US" b="1" dirty="0">
                <a:latin typeface="Arial" panose="020B0604020202020204" pitchFamily="34" charset="0"/>
              </a:rPr>
              <a:t>Guidelines for what to do and say</a:t>
            </a:r>
          </a:p>
          <a:p>
            <a:endParaRPr lang="en-US" altLang="en-US" b="1" dirty="0">
              <a:latin typeface="Arial" panose="020B0604020202020204" pitchFamily="34" charset="0"/>
            </a:endParaRPr>
          </a:p>
          <a:p>
            <a:r>
              <a:rPr lang="en-US" altLang="en-US" dirty="0">
                <a:latin typeface="Arial" pitchFamily="34" charset="0"/>
              </a:rPr>
              <a:t>The final foundational principle is “A compelling chain of evidence demonstrates your bottom-line value.” </a:t>
            </a:r>
          </a:p>
        </p:txBody>
      </p:sp>
      <p:sp>
        <p:nvSpPr>
          <p:cNvPr id="263172" name="Slide Number Placeholder 3"/>
          <p:cNvSpPr txBox="1">
            <a:spLocks noGrp="1"/>
          </p:cNvSpPr>
          <p:nvPr/>
        </p:nvSpPr>
        <p:spPr bwMode="auto">
          <a:xfrm>
            <a:off x="4022824" y="8917303"/>
            <a:ext cx="3078058" cy="469583"/>
          </a:xfrm>
          <a:prstGeom prst="rect">
            <a:avLst/>
          </a:prstGeom>
          <a:noFill/>
          <a:ln w="9525">
            <a:noFill/>
            <a:miter lim="800000"/>
            <a:headEnd/>
            <a:tailEnd/>
          </a:ln>
        </p:spPr>
        <p:txBody>
          <a:bodyPr lIns="94178" tIns="47089" rIns="94178" bIns="47089" anchor="b"/>
          <a:lstStyle/>
          <a:p>
            <a:pPr algn="r"/>
            <a:fld id="{8112AFC5-47B1-4DBD-A812-1AA458E191E6}" type="slidenum">
              <a:rPr lang="en-US" altLang="en-US" sz="1200">
                <a:solidFill>
                  <a:srgbClr val="000000"/>
                </a:solidFill>
                <a:latin typeface="Arial" pitchFamily="34" charset="0"/>
                <a:ea typeface="ヒラギノ角ゴ Pro W3"/>
                <a:cs typeface="ヒラギノ角ゴ Pro W3"/>
              </a:rPr>
              <a:pPr algn="r"/>
              <a:t>12</a:t>
            </a:fld>
            <a:endParaRPr lang="en-US" altLang="en-US" sz="1200" dirty="0">
              <a:solidFill>
                <a:srgbClr val="000000"/>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34888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9120" y="4846114"/>
            <a:ext cx="6229568" cy="3963789"/>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lIns="96489" tIns="48245" rIns="96489" bIns="48245"/>
          <a:lstStyle/>
          <a:p>
            <a:pPr>
              <a:defRPr/>
            </a:pPr>
            <a:fld id="{B30837F8-C6FA-4B2E-ADFC-A2B8460B7EE7}" type="slidenum">
              <a:rPr lang="en-US" altLang="en-US" smtClean="0"/>
              <a:pPr>
                <a:defRPr/>
              </a:pPr>
              <a:t>13</a:t>
            </a:fld>
            <a:endParaRPr lang="en-US" altLang="en-US" dirty="0"/>
          </a:p>
        </p:txBody>
      </p:sp>
    </p:spTree>
    <p:extLst>
      <p:ext uri="{BB962C8B-B14F-4D97-AF65-F5344CB8AC3E}">
        <p14:creationId xmlns:p14="http://schemas.microsoft.com/office/powerpoint/2010/main" val="143594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5F2B8-C86D-436E-B895-6F274BEAC86C}" type="slidenum">
              <a:rPr lang="en-US" altLang="en-US" smtClean="0"/>
              <a:pPr/>
              <a:t>14</a:t>
            </a:fld>
            <a:endParaRPr lang="en-US" altLang="en-US"/>
          </a:p>
        </p:txBody>
      </p:sp>
    </p:spTree>
    <p:extLst>
      <p:ext uri="{BB962C8B-B14F-4D97-AF65-F5344CB8AC3E}">
        <p14:creationId xmlns:p14="http://schemas.microsoft.com/office/powerpoint/2010/main" val="353432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80A113C-B04D-4C48-AB44-E95CE54211B6}"/>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1E939C1A-7C6D-40B3-8DBC-557BFA96F5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a:latin typeface="Arial" panose="020B0604020202020204" pitchFamily="34" charset="0"/>
            </a:endParaRPr>
          </a:p>
        </p:txBody>
      </p:sp>
      <p:sp>
        <p:nvSpPr>
          <p:cNvPr id="35844" name="Slide Number Placeholder 3">
            <a:extLst>
              <a:ext uri="{FF2B5EF4-FFF2-40B4-BE49-F238E27FC236}">
                <a16:creationId xmlns:a16="http://schemas.microsoft.com/office/drawing/2014/main" id="{B74F0210-B04F-49E7-8B97-7F5FC3295C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man Old Style" panose="02050604050505020204" pitchFamily="18" charset="0"/>
                <a:ea typeface="MS PGothic" panose="020B0600070205080204" pitchFamily="34" charset="-128"/>
              </a:defRPr>
            </a:lvl1pPr>
            <a:lvl2pPr marL="742950" indent="-285750" eaLnBrk="0" hangingPunct="0">
              <a:defRPr>
                <a:solidFill>
                  <a:schemeClr val="tx1"/>
                </a:solidFill>
                <a:latin typeface="Bookman Old Style" panose="02050604050505020204" pitchFamily="18" charset="0"/>
                <a:ea typeface="MS PGothic" panose="020B0600070205080204" pitchFamily="34" charset="-128"/>
              </a:defRPr>
            </a:lvl2pPr>
            <a:lvl3pPr marL="1143000" indent="-228600" eaLnBrk="0" hangingPunct="0">
              <a:defRPr>
                <a:solidFill>
                  <a:schemeClr val="tx1"/>
                </a:solidFill>
                <a:latin typeface="Bookman Old Style" panose="02050604050505020204" pitchFamily="18" charset="0"/>
                <a:ea typeface="MS PGothic" panose="020B0600070205080204" pitchFamily="34" charset="-128"/>
              </a:defRPr>
            </a:lvl3pPr>
            <a:lvl4pPr marL="1600200" indent="-228600" eaLnBrk="0" hangingPunct="0">
              <a:defRPr>
                <a:solidFill>
                  <a:schemeClr val="tx1"/>
                </a:solidFill>
                <a:latin typeface="Bookman Old Style" panose="02050604050505020204" pitchFamily="18" charset="0"/>
                <a:ea typeface="MS PGothic" panose="020B0600070205080204" pitchFamily="34" charset="-128"/>
              </a:defRPr>
            </a:lvl4pPr>
            <a:lvl5pPr marL="2057400" indent="-228600" eaLnBrk="0" hangingPunct="0">
              <a:defRPr>
                <a:solidFill>
                  <a:schemeClr val="tx1"/>
                </a:solidFill>
                <a:latin typeface="Bookman Old Style" panose="020506040505050202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9pPr>
          </a:lstStyle>
          <a:p>
            <a:pPr eaLnBrk="1" hangingPunct="1"/>
            <a:fld id="{882D4544-CDA0-41FE-A09A-DB44D85FAFCC}" type="slidenum">
              <a:rPr lang="en-US" altLang="en-US">
                <a:latin typeface="Arial" panose="020B0604020202020204" pitchFamily="34" charset="0"/>
              </a:rPr>
              <a:pPr eaLnBrk="1" hangingPunct="1"/>
              <a:t>2</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13CF4EC-1A9A-47A7-A506-7867348CC27A}"/>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9049B104-ABB9-42C0-AE85-1F17EDAF5E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Time/Duration </a:t>
            </a:r>
          </a:p>
          <a:p>
            <a:endParaRPr lang="en-US" altLang="en-US" dirty="0">
              <a:latin typeface="Arial" panose="020B0604020202020204" pitchFamily="34" charset="0"/>
            </a:endParaRPr>
          </a:p>
          <a:p>
            <a:r>
              <a:rPr lang="en-US" altLang="en-US" b="1" dirty="0">
                <a:latin typeface="Arial" panose="020B0604020202020204" pitchFamily="34" charset="0"/>
              </a:rPr>
              <a:t>Facilitator notes</a:t>
            </a:r>
          </a:p>
          <a:p>
            <a:endParaRPr lang="en-US" altLang="en-US" dirty="0">
              <a:latin typeface="Arial" panose="020B0604020202020204" pitchFamily="34" charset="0"/>
            </a:endParaRPr>
          </a:p>
          <a:p>
            <a:r>
              <a:rPr lang="en-US" altLang="en-US" b="1" dirty="0">
                <a:latin typeface="Arial" panose="020B0604020202020204" pitchFamily="34" charset="0"/>
              </a:rPr>
              <a:t>Guidelines for what to do and say</a:t>
            </a:r>
          </a:p>
          <a:p>
            <a:endParaRPr lang="en-US" altLang="en-US" b="1" dirty="0">
              <a:latin typeface="Arial" panose="020B0604020202020204" pitchFamily="34" charset="0"/>
            </a:endParaRPr>
          </a:p>
          <a:p>
            <a:r>
              <a:rPr lang="en-US" altLang="en-US" dirty="0">
                <a:latin typeface="Arial" panose="020B0604020202020204" pitchFamily="34" charset="0"/>
              </a:rPr>
              <a:t>Just a few minutes ago we brainstormed many reasons why we evaluate our training programs. These fit into two categories.</a:t>
            </a:r>
          </a:p>
          <a:p>
            <a:endParaRPr lang="en-US" altLang="en-US" dirty="0">
              <a:latin typeface="Arial" panose="020B0604020202020204" pitchFamily="34" charset="0"/>
            </a:endParaRPr>
          </a:p>
          <a:p>
            <a:r>
              <a:rPr lang="en-US" altLang="en-US" dirty="0">
                <a:latin typeface="Arial" panose="020B0604020202020204" pitchFamily="34" charset="0"/>
              </a:rPr>
              <a:t>The first is what we call </a:t>
            </a:r>
            <a:r>
              <a:rPr lang="en-US" altLang="en-US" b="1" dirty="0">
                <a:latin typeface="Arial" panose="020B0604020202020204" pitchFamily="34" charset="0"/>
              </a:rPr>
              <a:t>effective training. </a:t>
            </a:r>
            <a:r>
              <a:rPr lang="en-US" altLang="en-US" dirty="0">
                <a:latin typeface="Arial" panose="020B0604020202020204" pitchFamily="34" charset="0"/>
              </a:rPr>
              <a:t>These are measurements used to determine if the training program was of good quality and well-received. These relate to Kirkpatrick Levels 1 and 2. These are the most common measurements.</a:t>
            </a:r>
          </a:p>
          <a:p>
            <a:endParaRPr lang="en-US" altLang="en-US" dirty="0">
              <a:latin typeface="Arial" panose="020B0604020202020204" pitchFamily="34" charset="0"/>
            </a:endParaRPr>
          </a:p>
          <a:p>
            <a:r>
              <a:rPr lang="en-US" altLang="en-US" dirty="0">
                <a:latin typeface="Arial" panose="020B0604020202020204" pitchFamily="34" charset="0"/>
              </a:rPr>
              <a:t>The second category is called training effectiveness. These are measurements that show if the training program has helped people to perform effectively on the job to contribute to the highest goals and mission of an organization. This relates to Kirkpatrick Levels 3 and 4. These measurements aren’t made as often, but they are the ones most wanted by organizations and executives. This is where we believe the training industry needs to focus right now to remain viable. We also believe that your training function, and you as a training professional, must decide where you are going to put your flag in the ground. It will likely have enormous implications for your future.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776" tIns="46888" rIns="93776" bIns="46888"/>
          <a:lstStyle/>
          <a:p>
            <a:r>
              <a:rPr lang="en-US" altLang="en-US" b="1" dirty="0">
                <a:latin typeface="Arial" panose="020B0604020202020204" pitchFamily="34" charset="0"/>
              </a:rPr>
              <a:t>Guidelines for what to do and say</a:t>
            </a:r>
          </a:p>
          <a:p>
            <a:endParaRPr lang="en-US" altLang="en-US" dirty="0">
              <a:latin typeface="Arial" panose="020B0604020202020204" pitchFamily="34" charset="0"/>
            </a:endParaRPr>
          </a:p>
          <a:p>
            <a:r>
              <a:rPr lang="en-US" altLang="en-US" dirty="0">
                <a:latin typeface="Arial" panose="020B0604020202020204" pitchFamily="34" charset="0"/>
              </a:rPr>
              <a:t>If the audience is not already familiar with the four levels, use these slides to introduce them. </a:t>
            </a:r>
          </a:p>
        </p:txBody>
      </p:sp>
      <p:sp>
        <p:nvSpPr>
          <p:cNvPr id="4" name="Slide Number Placeholder 3"/>
          <p:cNvSpPr>
            <a:spLocks noGrp="1"/>
          </p:cNvSpPr>
          <p:nvPr>
            <p:ph type="sldNum" sz="quarter" idx="10"/>
          </p:nvPr>
        </p:nvSpPr>
        <p:spPr/>
        <p:txBody>
          <a:bodyPr lIns="93790" tIns="46895" rIns="93790" bIns="46895"/>
          <a:lstStyle/>
          <a:p>
            <a:pPr defTabSz="937762" fontAlgn="auto">
              <a:spcBef>
                <a:spcPts val="0"/>
              </a:spcBef>
              <a:spcAft>
                <a:spcPts val="0"/>
              </a:spcAft>
              <a:defRPr/>
            </a:pPr>
            <a:fld id="{F042D4B2-89C4-4802-B3E5-665C18A92D4A}" type="slidenum">
              <a:rPr lang="en-US">
                <a:solidFill>
                  <a:prstClr val="black"/>
                </a:solidFill>
                <a:latin typeface="Calibri"/>
                <a:cs typeface="+mn-cs"/>
              </a:rPr>
              <a:pPr defTabSz="937762" fontAlgn="auto">
                <a:spcBef>
                  <a:spcPts val="0"/>
                </a:spcBef>
                <a:spcAft>
                  <a:spcPts val="0"/>
                </a:spcAft>
                <a:defRPr/>
              </a:pPr>
              <a:t>4</a:t>
            </a:fld>
            <a:endParaRPr lang="en-US" dirty="0">
              <a:solidFill>
                <a:prstClr val="black"/>
              </a:solidFill>
              <a:latin typeface="Calibri"/>
              <a:cs typeface="+mn-cs"/>
            </a:endParaRPr>
          </a:p>
        </p:txBody>
      </p:sp>
    </p:spTree>
    <p:extLst>
      <p:ext uri="{BB962C8B-B14F-4D97-AF65-F5344CB8AC3E}">
        <p14:creationId xmlns:p14="http://schemas.microsoft.com/office/powerpoint/2010/main" val="378777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776" tIns="46888" rIns="93776" bIns="46888"/>
          <a:lstStyle/>
          <a:p>
            <a:endParaRPr lang="en-US" dirty="0"/>
          </a:p>
        </p:txBody>
      </p:sp>
      <p:sp>
        <p:nvSpPr>
          <p:cNvPr id="4" name="Slide Number Placeholder 3"/>
          <p:cNvSpPr>
            <a:spLocks noGrp="1"/>
          </p:cNvSpPr>
          <p:nvPr>
            <p:ph type="sldNum" sz="quarter" idx="10"/>
          </p:nvPr>
        </p:nvSpPr>
        <p:spPr/>
        <p:txBody>
          <a:bodyPr lIns="93790" tIns="46895" rIns="93790" bIns="46895"/>
          <a:lstStyle/>
          <a:p>
            <a:pPr defTabSz="937762" fontAlgn="auto">
              <a:spcBef>
                <a:spcPts val="0"/>
              </a:spcBef>
              <a:spcAft>
                <a:spcPts val="0"/>
              </a:spcAft>
              <a:defRPr/>
            </a:pPr>
            <a:fld id="{F042D4B2-89C4-4802-B3E5-665C18A92D4A}" type="slidenum">
              <a:rPr lang="en-US">
                <a:solidFill>
                  <a:prstClr val="black"/>
                </a:solidFill>
                <a:latin typeface="Calibri"/>
                <a:cs typeface="+mn-cs"/>
              </a:rPr>
              <a:pPr defTabSz="937762" fontAlgn="auto">
                <a:spcBef>
                  <a:spcPts val="0"/>
                </a:spcBef>
                <a:spcAft>
                  <a:spcPts val="0"/>
                </a:spcAft>
                <a:defRPr/>
              </a:pPr>
              <a:t>5</a:t>
            </a:fld>
            <a:endParaRPr lang="en-US" dirty="0">
              <a:solidFill>
                <a:prstClr val="black"/>
              </a:solidFill>
              <a:latin typeface="Calibri"/>
              <a:cs typeface="+mn-cs"/>
            </a:endParaRPr>
          </a:p>
        </p:txBody>
      </p:sp>
    </p:spTree>
    <p:extLst>
      <p:ext uri="{BB962C8B-B14F-4D97-AF65-F5344CB8AC3E}">
        <p14:creationId xmlns:p14="http://schemas.microsoft.com/office/powerpoint/2010/main" val="363152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776" tIns="46888" rIns="93776" bIns="46888"/>
          <a:lstStyle/>
          <a:p>
            <a:endParaRPr lang="en-US" dirty="0"/>
          </a:p>
        </p:txBody>
      </p:sp>
      <p:sp>
        <p:nvSpPr>
          <p:cNvPr id="4" name="Slide Number Placeholder 3"/>
          <p:cNvSpPr>
            <a:spLocks noGrp="1"/>
          </p:cNvSpPr>
          <p:nvPr>
            <p:ph type="sldNum" sz="quarter" idx="10"/>
          </p:nvPr>
        </p:nvSpPr>
        <p:spPr/>
        <p:txBody>
          <a:bodyPr lIns="93790" tIns="46895" rIns="93790" bIns="46895"/>
          <a:lstStyle/>
          <a:p>
            <a:pPr defTabSz="937762" fontAlgn="auto">
              <a:spcBef>
                <a:spcPts val="0"/>
              </a:spcBef>
              <a:spcAft>
                <a:spcPts val="0"/>
              </a:spcAft>
              <a:defRPr/>
            </a:pPr>
            <a:fld id="{F042D4B2-89C4-4802-B3E5-665C18A92D4A}" type="slidenum">
              <a:rPr lang="en-US">
                <a:solidFill>
                  <a:prstClr val="black"/>
                </a:solidFill>
                <a:latin typeface="Calibri"/>
                <a:cs typeface="+mn-cs"/>
              </a:rPr>
              <a:pPr defTabSz="937762" fontAlgn="auto">
                <a:spcBef>
                  <a:spcPts val="0"/>
                </a:spcBef>
                <a:spcAft>
                  <a:spcPts val="0"/>
                </a:spcAft>
                <a:defRPr/>
              </a:pPr>
              <a:t>6</a:t>
            </a:fld>
            <a:endParaRPr lang="en-US" dirty="0">
              <a:solidFill>
                <a:prstClr val="black"/>
              </a:solidFill>
              <a:latin typeface="Calibri"/>
              <a:cs typeface="+mn-cs"/>
            </a:endParaRPr>
          </a:p>
        </p:txBody>
      </p:sp>
    </p:spTree>
    <p:extLst>
      <p:ext uri="{BB962C8B-B14F-4D97-AF65-F5344CB8AC3E}">
        <p14:creationId xmlns:p14="http://schemas.microsoft.com/office/powerpoint/2010/main" val="325791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776" tIns="46888" rIns="93776" bIns="46888"/>
          <a:lstStyle/>
          <a:p>
            <a:r>
              <a:rPr lang="en-US" altLang="en-US" b="1" dirty="0">
                <a:latin typeface="Arial" panose="020B0604020202020204" pitchFamily="34" charset="0"/>
              </a:rPr>
              <a:t>Guidelines for what to do and say</a:t>
            </a:r>
          </a:p>
          <a:p>
            <a:endParaRPr lang="en-US" altLang="en-US" dirty="0">
              <a:latin typeface="Arial" panose="020B0604020202020204" pitchFamily="34" charset="0"/>
            </a:endParaRPr>
          </a:p>
          <a:p>
            <a:r>
              <a:rPr lang="en-US" altLang="en-US" dirty="0">
                <a:latin typeface="Arial" panose="020B0604020202020204" pitchFamily="34" charset="0"/>
              </a:rPr>
              <a:t>Ask the group where they are today in terms of measuring each of the four levels. </a:t>
            </a:r>
          </a:p>
          <a:p>
            <a:endParaRPr lang="en-US" altLang="en-US" dirty="0">
              <a:latin typeface="Arial" panose="020B0604020202020204" pitchFamily="34" charset="0"/>
            </a:endParaRPr>
          </a:p>
          <a:p>
            <a:r>
              <a:rPr lang="en-US" altLang="en-US" dirty="0">
                <a:latin typeface="Arial" panose="020B0604020202020204" pitchFamily="34" charset="0"/>
              </a:rPr>
              <a:t>To what level do they typically measure? </a:t>
            </a:r>
          </a:p>
          <a:p>
            <a:endParaRPr lang="en-US" altLang="en-US" dirty="0">
              <a:latin typeface="Arial" panose="020B0604020202020204" pitchFamily="34" charset="0"/>
            </a:endParaRPr>
          </a:p>
          <a:p>
            <a:r>
              <a:rPr lang="en-US" altLang="en-US" dirty="0">
                <a:latin typeface="Arial" panose="020B0604020202020204" pitchFamily="34" charset="0"/>
              </a:rPr>
              <a:t>What is the highest level they have ever measured for any program? </a:t>
            </a:r>
          </a:p>
          <a:p>
            <a:endParaRPr lang="en-US" altLang="en-US" dirty="0">
              <a:latin typeface="Arial" panose="020B0604020202020204" pitchFamily="34" charset="0"/>
            </a:endParaRPr>
          </a:p>
          <a:p>
            <a:r>
              <a:rPr lang="en-US" altLang="en-US" dirty="0">
                <a:latin typeface="Arial" panose="020B0604020202020204" pitchFamily="34" charset="0"/>
              </a:rPr>
              <a:t>Ask them to briefly offer ideas as to why Levels 3 and 4 are ignored if that is the case in your organization. </a:t>
            </a:r>
          </a:p>
        </p:txBody>
      </p:sp>
      <p:sp>
        <p:nvSpPr>
          <p:cNvPr id="4" name="Slide Number Placeholder 3"/>
          <p:cNvSpPr>
            <a:spLocks noGrp="1"/>
          </p:cNvSpPr>
          <p:nvPr>
            <p:ph type="sldNum" sz="quarter" idx="10"/>
          </p:nvPr>
        </p:nvSpPr>
        <p:spPr/>
        <p:txBody>
          <a:bodyPr lIns="93790" tIns="46895" rIns="93790" bIns="46895"/>
          <a:lstStyle/>
          <a:p>
            <a:pPr defTabSz="937762" fontAlgn="auto">
              <a:spcBef>
                <a:spcPts val="0"/>
              </a:spcBef>
              <a:spcAft>
                <a:spcPts val="0"/>
              </a:spcAft>
              <a:defRPr/>
            </a:pPr>
            <a:fld id="{F042D4B2-89C4-4802-B3E5-665C18A92D4A}" type="slidenum">
              <a:rPr lang="en-US">
                <a:solidFill>
                  <a:prstClr val="black"/>
                </a:solidFill>
                <a:latin typeface="Calibri"/>
                <a:cs typeface="+mn-cs"/>
              </a:rPr>
              <a:pPr defTabSz="937762" fontAlgn="auto">
                <a:spcBef>
                  <a:spcPts val="0"/>
                </a:spcBef>
                <a:spcAft>
                  <a:spcPts val="0"/>
                </a:spcAft>
                <a:defRPr/>
              </a:pPr>
              <a:t>7</a:t>
            </a:fld>
            <a:endParaRPr lang="en-US" dirty="0">
              <a:solidFill>
                <a:prstClr val="black"/>
              </a:solidFill>
              <a:latin typeface="Calibri"/>
              <a:cs typeface="+mn-cs"/>
            </a:endParaRPr>
          </a:p>
        </p:txBody>
      </p:sp>
    </p:spTree>
    <p:extLst>
      <p:ext uri="{BB962C8B-B14F-4D97-AF65-F5344CB8AC3E}">
        <p14:creationId xmlns:p14="http://schemas.microsoft.com/office/powerpoint/2010/main" val="314516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xfrm>
            <a:off x="1204913" y="703263"/>
            <a:ext cx="4692650" cy="3521075"/>
          </a:xfrm>
          <a:prstGeom prst="rect">
            <a:avLst/>
          </a:prstGeom>
          <a:ln/>
        </p:spPr>
      </p:sp>
      <p:sp>
        <p:nvSpPr>
          <p:cNvPr id="250883"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Note:</a:t>
            </a:r>
            <a:r>
              <a:rPr lang="en-US" altLang="en-US" baseline="0" dirty="0">
                <a:latin typeface="Arial" pitchFamily="34" charset="0"/>
              </a:rPr>
              <a:t> the principles are listed as they are on our website and do not follow PowerPoint or template standards for capitalization. </a:t>
            </a:r>
            <a:r>
              <a:rPr lang="en-US">
                <a:hlinkClick r:id="rId3"/>
              </a:rPr>
              <a:t>https://kirkpatrickpartners.com/Our-Philosophy/Kirkpatrick-Foundational-Principles</a:t>
            </a:r>
            <a:endParaRPr lang="en-US"/>
          </a:p>
          <a:p>
            <a:endParaRPr lang="en-US" altLang="en-US" dirty="0">
              <a:latin typeface="Arial" pitchFamily="34" charset="0"/>
            </a:endParaRPr>
          </a:p>
        </p:txBody>
      </p:sp>
      <p:sp>
        <p:nvSpPr>
          <p:cNvPr id="250884" name="Slide Number Placeholder 3"/>
          <p:cNvSpPr txBox="1">
            <a:spLocks noGrp="1"/>
          </p:cNvSpPr>
          <p:nvPr/>
        </p:nvSpPr>
        <p:spPr bwMode="auto">
          <a:xfrm>
            <a:off x="4022824" y="8917303"/>
            <a:ext cx="3078058" cy="469583"/>
          </a:xfrm>
          <a:prstGeom prst="rect">
            <a:avLst/>
          </a:prstGeom>
          <a:noFill/>
          <a:ln w="9525">
            <a:noFill/>
            <a:miter lim="800000"/>
            <a:headEnd/>
            <a:tailEnd/>
          </a:ln>
        </p:spPr>
        <p:txBody>
          <a:bodyPr lIns="94178" tIns="47089" rIns="94178" bIns="47089" anchor="b"/>
          <a:lstStyle/>
          <a:p>
            <a:pPr algn="r"/>
            <a:fld id="{6B3937F1-4FF7-47AC-87B0-F52AE9D172E0}" type="slidenum">
              <a:rPr lang="en-US" altLang="en-US" sz="1200">
                <a:solidFill>
                  <a:srgbClr val="000000"/>
                </a:solidFill>
                <a:latin typeface="Arial" pitchFamily="34" charset="0"/>
                <a:ea typeface="ヒラギノ角ゴ Pro W3"/>
                <a:cs typeface="ヒラギノ角ゴ Pro W3"/>
              </a:rPr>
              <a:pPr algn="r"/>
              <a:t>8</a:t>
            </a:fld>
            <a:endParaRPr lang="en-US" altLang="en-US" sz="1200" dirty="0">
              <a:solidFill>
                <a:srgbClr val="000000"/>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95363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xfrm>
            <a:off x="1204913" y="703263"/>
            <a:ext cx="4692650" cy="3521075"/>
          </a:xfrm>
          <a:prstGeom prst="rect">
            <a:avLst/>
          </a:prstGeom>
          <a:ln/>
        </p:spPr>
      </p:sp>
      <p:sp>
        <p:nvSpPr>
          <p:cNvPr id="257027" name="Notes Placeholder 2"/>
          <p:cNvSpPr>
            <a:spLocks noGrp="1"/>
          </p:cNvSpPr>
          <p:nvPr>
            <p:ph type="body" idx="1"/>
          </p:nvPr>
        </p:nvSpPr>
        <p:spPr>
          <a:noFill/>
          <a:ln/>
        </p:spPr>
        <p:txBody>
          <a:bodyPr/>
          <a:lstStyle/>
          <a:p>
            <a:endParaRPr lang="en-US" altLang="en-US" dirty="0">
              <a:latin typeface="Arial" pitchFamily="34" charset="0"/>
            </a:endParaRPr>
          </a:p>
        </p:txBody>
      </p:sp>
      <p:sp>
        <p:nvSpPr>
          <p:cNvPr id="257028" name="Slide Number Placeholder 3"/>
          <p:cNvSpPr txBox="1">
            <a:spLocks noGrp="1"/>
          </p:cNvSpPr>
          <p:nvPr/>
        </p:nvSpPr>
        <p:spPr bwMode="auto">
          <a:xfrm>
            <a:off x="4022824" y="8917303"/>
            <a:ext cx="3078058" cy="469583"/>
          </a:xfrm>
          <a:prstGeom prst="rect">
            <a:avLst/>
          </a:prstGeom>
          <a:noFill/>
          <a:ln w="9525">
            <a:noFill/>
            <a:miter lim="800000"/>
            <a:headEnd/>
            <a:tailEnd/>
          </a:ln>
        </p:spPr>
        <p:txBody>
          <a:bodyPr lIns="94178" tIns="47089" rIns="94178" bIns="47089" anchor="b"/>
          <a:lstStyle/>
          <a:p>
            <a:pPr algn="r"/>
            <a:fld id="{9E1754BE-43DE-44F0-A06C-57A955B48D62}" type="slidenum">
              <a:rPr lang="en-US" altLang="en-US" sz="1200">
                <a:solidFill>
                  <a:srgbClr val="000000"/>
                </a:solidFill>
                <a:latin typeface="Arial" pitchFamily="34" charset="0"/>
                <a:ea typeface="ヒラギノ角ゴ Pro W3"/>
                <a:cs typeface="ヒラギノ角ゴ Pro W3"/>
              </a:rPr>
              <a:pPr algn="r"/>
              <a:t>9</a:t>
            </a:fld>
            <a:endParaRPr lang="en-US" altLang="en-US" sz="1200" dirty="0">
              <a:solidFill>
                <a:srgbClr val="000000"/>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63954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lang="en-US" sz="4400" smtClean="0">
                <a:solidFill>
                  <a:schemeClr val="tx1"/>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7882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2743200" y="6627168"/>
            <a:ext cx="3657600" cy="230832"/>
          </a:xfrm>
          <a:prstGeom prst="rect">
            <a:avLst/>
          </a:prstGeom>
          <a:noFill/>
          <a:ln>
            <a:noFill/>
          </a:ln>
        </p:spPr>
        <p:txBody>
          <a:bodyPr>
            <a:spAutoFit/>
          </a:bodyPr>
          <a:lstStyle>
            <a:lvl1pPr eaLnBrk="0" hangingPunct="0">
              <a:defRPr>
                <a:solidFill>
                  <a:schemeClr val="tx1"/>
                </a:solidFill>
                <a:latin typeface="Bookman Old Style" panose="02050604050505020204" pitchFamily="18" charset="0"/>
                <a:cs typeface="Arial" panose="020B0604020202020204" pitchFamily="34" charset="0"/>
              </a:defRPr>
            </a:lvl1pPr>
            <a:lvl2pPr marL="742950" indent="-285750" eaLnBrk="0" hangingPunct="0">
              <a:defRPr>
                <a:solidFill>
                  <a:schemeClr val="tx1"/>
                </a:solidFill>
                <a:latin typeface="Bookman Old Style" panose="02050604050505020204" pitchFamily="18" charset="0"/>
                <a:cs typeface="Arial" panose="020B0604020202020204" pitchFamily="34" charset="0"/>
              </a:defRPr>
            </a:lvl2pPr>
            <a:lvl3pPr marL="1143000" indent="-228600" eaLnBrk="0" hangingPunct="0">
              <a:defRPr>
                <a:solidFill>
                  <a:schemeClr val="tx1"/>
                </a:solidFill>
                <a:latin typeface="Bookman Old Style" panose="02050604050505020204" pitchFamily="18" charset="0"/>
                <a:cs typeface="Arial" panose="020B0604020202020204" pitchFamily="34" charset="0"/>
              </a:defRPr>
            </a:lvl3pPr>
            <a:lvl4pPr marL="1600200" indent="-228600" eaLnBrk="0" hangingPunct="0">
              <a:defRPr>
                <a:solidFill>
                  <a:schemeClr val="tx1"/>
                </a:solidFill>
                <a:latin typeface="Bookman Old Style" panose="02050604050505020204" pitchFamily="18" charset="0"/>
                <a:cs typeface="Arial" panose="020B0604020202020204" pitchFamily="34" charset="0"/>
              </a:defRPr>
            </a:lvl4pPr>
            <a:lvl5pPr marL="2057400" indent="-228600" eaLnBrk="0" hangingPunct="0">
              <a:defRPr>
                <a:solidFill>
                  <a:schemeClr val="tx1"/>
                </a:solidFill>
                <a:latin typeface="Bookman Old Style" panose="0205060405050502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9pPr>
          </a:lstStyle>
          <a:p>
            <a:pPr algn="ctr" eaLnBrk="1" hangingPunct="1">
              <a:spcBef>
                <a:spcPct val="50000"/>
              </a:spcBef>
              <a:defRPr/>
            </a:pPr>
            <a:r>
              <a:rPr lang="en-US" sz="900" dirty="0">
                <a:solidFill>
                  <a:srgbClr val="333333"/>
                </a:solidFill>
                <a:latin typeface="Arial" panose="020B0604020202020204" pitchFamily="34" charset="0"/>
              </a:rPr>
              <a:t>© 2010-2021 Kirkpatrick Partners. All rights reserved. </a:t>
            </a:r>
          </a:p>
        </p:txBody>
      </p:sp>
      <p:sp>
        <p:nvSpPr>
          <p:cNvPr id="3" name="Content Placeholder 2"/>
          <p:cNvSpPr>
            <a:spLocks noGrp="1"/>
          </p:cNvSpPr>
          <p:nvPr>
            <p:ph idx="1"/>
          </p:nvPr>
        </p:nvSpPr>
        <p:spPr>
          <a:xfrm>
            <a:off x="457200" y="1456853"/>
            <a:ext cx="8229600" cy="4678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
          <p:cNvSpPr>
            <a:spLocks noGrp="1" noChangeArrowheads="1"/>
          </p:cNvSpPr>
          <p:nvPr>
            <p:ph type="title"/>
          </p:nvPr>
        </p:nvSpPr>
        <p:spPr bwMode="auto">
          <a:xfrm>
            <a:off x="457200" y="161453"/>
            <a:ext cx="8229600" cy="1143000"/>
          </a:xfrm>
          <a:prstGeom prst="rect">
            <a:avLst/>
          </a:prstGeom>
          <a:noFill/>
          <a:ln>
            <a:noFill/>
          </a:ln>
        </p:spPr>
        <p:txBody>
          <a:bodyPr/>
          <a:lstStyle/>
          <a:p>
            <a:pPr lvl="0"/>
            <a:r>
              <a:rPr lang="en-US" dirty="0"/>
              <a:t>Click to edit Master title style</a:t>
            </a:r>
          </a:p>
        </p:txBody>
      </p:sp>
    </p:spTree>
    <p:extLst>
      <p:ext uri="{BB962C8B-B14F-4D97-AF65-F5344CB8AC3E}">
        <p14:creationId xmlns:p14="http://schemas.microsoft.com/office/powerpoint/2010/main" val="54649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hite title and content w/o copyright">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52400"/>
            <a:ext cx="8229600" cy="1143000"/>
          </a:xfrm>
          <a:prstGeom prst="rect">
            <a:avLst/>
          </a:prstGeom>
          <a:noFill/>
          <a:ln>
            <a:noFill/>
          </a:ln>
        </p:spPr>
        <p:txBody>
          <a:bodyPr/>
          <a:lstStyle/>
          <a:p>
            <a:pPr lvl="0"/>
            <a:r>
              <a:rPr lang="en-US" dirty="0"/>
              <a:t>Click to edit Master title style</a:t>
            </a:r>
          </a:p>
        </p:txBody>
      </p:sp>
    </p:spTree>
    <p:extLst>
      <p:ext uri="{BB962C8B-B14F-4D97-AF65-F5344CB8AC3E}">
        <p14:creationId xmlns:p14="http://schemas.microsoft.com/office/powerpoint/2010/main" val="281213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hite no content no title w/ copy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2B6D62-8CD7-4420-B11F-01F5EEB41AF8}"/>
              </a:ext>
            </a:extLst>
          </p:cNvPr>
          <p:cNvSpPr>
            <a:spLocks noChangeArrowheads="1"/>
          </p:cNvSpPr>
          <p:nvPr/>
        </p:nvSpPr>
        <p:spPr bwMode="auto">
          <a:xfrm>
            <a:off x="2743200" y="6627168"/>
            <a:ext cx="3657600" cy="230832"/>
          </a:xfrm>
          <a:prstGeom prst="rect">
            <a:avLst/>
          </a:prstGeom>
          <a:noFill/>
          <a:ln>
            <a:noFill/>
          </a:ln>
        </p:spPr>
        <p:txBody>
          <a:bodyPr>
            <a:spAutoFit/>
          </a:bodyPr>
          <a:lstStyle>
            <a:lvl1pPr eaLnBrk="0" hangingPunct="0">
              <a:defRPr>
                <a:solidFill>
                  <a:schemeClr val="tx1"/>
                </a:solidFill>
                <a:latin typeface="Bookman Old Style" panose="02050604050505020204" pitchFamily="18" charset="0"/>
                <a:cs typeface="Arial" panose="020B0604020202020204" pitchFamily="34" charset="0"/>
              </a:defRPr>
            </a:lvl1pPr>
            <a:lvl2pPr marL="742950" indent="-285750" eaLnBrk="0" hangingPunct="0">
              <a:defRPr>
                <a:solidFill>
                  <a:schemeClr val="tx1"/>
                </a:solidFill>
                <a:latin typeface="Bookman Old Style" panose="02050604050505020204" pitchFamily="18" charset="0"/>
                <a:cs typeface="Arial" panose="020B0604020202020204" pitchFamily="34" charset="0"/>
              </a:defRPr>
            </a:lvl2pPr>
            <a:lvl3pPr marL="1143000" indent="-228600" eaLnBrk="0" hangingPunct="0">
              <a:defRPr>
                <a:solidFill>
                  <a:schemeClr val="tx1"/>
                </a:solidFill>
                <a:latin typeface="Bookman Old Style" panose="02050604050505020204" pitchFamily="18" charset="0"/>
                <a:cs typeface="Arial" panose="020B0604020202020204" pitchFamily="34" charset="0"/>
              </a:defRPr>
            </a:lvl3pPr>
            <a:lvl4pPr marL="1600200" indent="-228600" eaLnBrk="0" hangingPunct="0">
              <a:defRPr>
                <a:solidFill>
                  <a:schemeClr val="tx1"/>
                </a:solidFill>
                <a:latin typeface="Bookman Old Style" panose="02050604050505020204" pitchFamily="18" charset="0"/>
                <a:cs typeface="Arial" panose="020B0604020202020204" pitchFamily="34" charset="0"/>
              </a:defRPr>
            </a:lvl4pPr>
            <a:lvl5pPr marL="2057400" indent="-228600" eaLnBrk="0" hangingPunct="0">
              <a:defRPr>
                <a:solidFill>
                  <a:schemeClr val="tx1"/>
                </a:solidFill>
                <a:latin typeface="Bookman Old Style" panose="0205060405050502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9pPr>
          </a:lstStyle>
          <a:p>
            <a:pPr algn="ctr" eaLnBrk="1" hangingPunct="1">
              <a:spcBef>
                <a:spcPct val="50000"/>
              </a:spcBef>
              <a:defRPr/>
            </a:pPr>
            <a:r>
              <a:rPr lang="en-US" sz="900" dirty="0">
                <a:solidFill>
                  <a:srgbClr val="333333"/>
                </a:solidFill>
                <a:latin typeface="Arial" panose="020B0604020202020204" pitchFamily="34" charset="0"/>
              </a:rPr>
              <a:t>© 2010-2021 Kirkpatrick Partners. All rights reserved. </a:t>
            </a:r>
          </a:p>
        </p:txBody>
      </p:sp>
    </p:spTree>
    <p:extLst>
      <p:ext uri="{BB962C8B-B14F-4D97-AF65-F5344CB8AC3E}">
        <p14:creationId xmlns:p14="http://schemas.microsoft.com/office/powerpoint/2010/main" val="148682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82369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6179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618905065"/>
      </p:ext>
    </p:extLst>
  </p:cSld>
  <p:clrMap bg1="lt1" tx1="dk1" bg2="lt2" tx2="dk2" accent1="accent1" accent2="accent2" accent3="accent3" accent4="accent4" accent5="accent5" accent6="accent6" hlink="hlink" folHlink="folHlink"/>
  <p:sldLayoutIdLst>
    <p:sldLayoutId id="2147485353" r:id="rId1"/>
    <p:sldLayoutId id="2147485343" r:id="rId2"/>
    <p:sldLayoutId id="2147485346" r:id="rId3"/>
    <p:sldLayoutId id="2147485347" r:id="rId4"/>
    <p:sldLayoutId id="2147485352" r:id="rId5"/>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en/4/47/Emperor_Clothes_01.jp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kirkpatrickpartners.com/" TargetMode="External"/><Relationship Id="rId5" Type="http://schemas.openxmlformats.org/officeDocument/2006/relationships/image" Target="../media/image15.jpe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772400" cy="5486399"/>
          </a:xfrm>
        </p:spPr>
        <p:txBody>
          <a:bodyPr>
            <a:normAutofit fontScale="92500" lnSpcReduction="10000"/>
          </a:bodyPr>
          <a:lstStyle/>
          <a:p>
            <a:pPr>
              <a:spcAft>
                <a:spcPts val="1200"/>
              </a:spcAft>
              <a:buFontTx/>
              <a:buNone/>
              <a:defRPr/>
            </a:pPr>
            <a:r>
              <a:rPr lang="en-US" sz="2400" b="1" dirty="0">
                <a:latin typeface="Arial" pitchFamily="34" charset="0"/>
                <a:cs typeface="Arial" pitchFamily="34" charset="0"/>
              </a:rPr>
              <a:t>Trademark and Copyright Warning</a:t>
            </a:r>
          </a:p>
          <a:p>
            <a:pPr>
              <a:spcAft>
                <a:spcPts val="600"/>
              </a:spcAft>
              <a:buFontTx/>
              <a:buNone/>
              <a:defRPr/>
            </a:pPr>
            <a:r>
              <a:rPr lang="en-US" sz="2400" dirty="0">
                <a:latin typeface="Arial" pitchFamily="34" charset="0"/>
                <a:cs typeface="Arial" pitchFamily="34" charset="0"/>
              </a:rPr>
              <a:t>© Copyright 2010-2021, Kirkpatrick Partners, LLC. All rights reserved. </a:t>
            </a:r>
          </a:p>
          <a:p>
            <a:pPr indent="0">
              <a:spcAft>
                <a:spcPts val="1200"/>
              </a:spcAft>
              <a:buFontTx/>
              <a:buNone/>
              <a:defRPr/>
            </a:pPr>
            <a:r>
              <a:rPr lang="en-US" sz="2400" dirty="0">
                <a:latin typeface="Arial" pitchFamily="34" charset="0"/>
                <a:cs typeface="Arial" pitchFamily="34" charset="0"/>
              </a:rPr>
              <a:t>This presentation remains the exclusive property of Kirkpatrick Partners, LLC. </a:t>
            </a:r>
            <a:r>
              <a:rPr lang="en-US" sz="2400" b="1" dirty="0">
                <a:solidFill>
                  <a:srgbClr val="C00000"/>
                </a:solidFill>
                <a:latin typeface="Arial" pitchFamily="34" charset="0"/>
                <a:cs typeface="Arial" pitchFamily="34" charset="0"/>
              </a:rPr>
              <a:t>Distribution or duplication of these slides and content, in whole or in part, in any way is strictly prohibited. These are for the personal use of program attendees only. </a:t>
            </a:r>
          </a:p>
          <a:p>
            <a:pPr>
              <a:spcAft>
                <a:spcPts val="600"/>
              </a:spcAft>
              <a:buFontTx/>
              <a:buNone/>
              <a:defRPr/>
            </a:pPr>
            <a:r>
              <a:rPr lang="en-US" sz="2400" dirty="0">
                <a:latin typeface="Arial" pitchFamily="34" charset="0"/>
                <a:cs typeface="Arial" pitchFamily="34" charset="0"/>
              </a:rPr>
              <a:t>    The following marks are the property of Kirkpatrick Partners, LLC as related to educational / training materials, programs and books: </a:t>
            </a:r>
          </a:p>
          <a:p>
            <a:pPr lvl="1">
              <a:spcAft>
                <a:spcPts val="0"/>
              </a:spcAft>
              <a:buFontTx/>
              <a:buNone/>
              <a:tabLst>
                <a:tab pos="4572000" algn="l"/>
              </a:tabLst>
              <a:defRPr/>
            </a:pPr>
            <a:r>
              <a:rPr lang="en-US" sz="2200" dirty="0">
                <a:latin typeface="Arial" pitchFamily="34" charset="0"/>
                <a:cs typeface="Arial" pitchFamily="34" charset="0"/>
              </a:rPr>
              <a:t>Kirkpatrick</a:t>
            </a:r>
            <a:r>
              <a:rPr lang="en-US" sz="2200" baseline="30000" dirty="0">
                <a:latin typeface="Arial" pitchFamily="34" charset="0"/>
                <a:cs typeface="Arial" pitchFamily="34" charset="0"/>
              </a:rPr>
              <a:t>®</a:t>
            </a:r>
            <a:r>
              <a:rPr lang="en-US" sz="2200" dirty="0">
                <a:latin typeface="Arial" pitchFamily="34" charset="0"/>
                <a:cs typeface="Arial" pitchFamily="34" charset="0"/>
              </a:rPr>
              <a:t>	</a:t>
            </a:r>
            <a:r>
              <a:rPr lang="en-US" sz="2200" dirty="0" err="1">
                <a:latin typeface="Arial" pitchFamily="34" charset="0"/>
                <a:cs typeface="Arial" pitchFamily="34" charset="0"/>
              </a:rPr>
              <a:t>BrightLight</a:t>
            </a:r>
            <a:r>
              <a:rPr lang="en-US" sz="2200" baseline="30000" dirty="0">
                <a:latin typeface="Arial" pitchFamily="34" charset="0"/>
                <a:cs typeface="Arial" pitchFamily="34" charset="0"/>
              </a:rPr>
              <a:t>® 	</a:t>
            </a:r>
            <a:endParaRPr lang="en-US" sz="2200" dirty="0">
              <a:latin typeface="Arial" pitchFamily="34" charset="0"/>
              <a:cs typeface="Arial" pitchFamily="34" charset="0"/>
            </a:endParaRPr>
          </a:p>
          <a:p>
            <a:pPr lvl="1">
              <a:spcAft>
                <a:spcPts val="0"/>
              </a:spcAft>
              <a:buFontTx/>
              <a:buNone/>
              <a:tabLst>
                <a:tab pos="4572000" algn="l"/>
              </a:tabLst>
              <a:defRPr/>
            </a:pPr>
            <a:r>
              <a:rPr lang="en-US" sz="2200" dirty="0">
                <a:latin typeface="Arial" pitchFamily="34" charset="0"/>
                <a:cs typeface="Arial" pitchFamily="34" charset="0"/>
              </a:rPr>
              <a:t>Kirkpatrick Four Levels</a:t>
            </a:r>
            <a:r>
              <a:rPr lang="en-US" sz="2200" baseline="30000" dirty="0">
                <a:latin typeface="Arial" pitchFamily="34" charset="0"/>
                <a:cs typeface="Arial" pitchFamily="34" charset="0"/>
              </a:rPr>
              <a:t>®	</a:t>
            </a:r>
            <a:r>
              <a:rPr lang="en-US" sz="2200" dirty="0">
                <a:latin typeface="Arial" pitchFamily="34" charset="0"/>
                <a:cs typeface="Arial" pitchFamily="34" charset="0"/>
              </a:rPr>
              <a:t>Blended Evaluation Plan</a:t>
            </a:r>
            <a:r>
              <a:rPr lang="en-US" sz="2200" baseline="30000" dirty="0">
                <a:latin typeface="Arial" pitchFamily="34" charset="0"/>
                <a:cs typeface="Arial" pitchFamily="34" charset="0"/>
              </a:rPr>
              <a:t>®</a:t>
            </a:r>
            <a:endParaRPr lang="en-US" sz="2200" dirty="0">
              <a:latin typeface="Arial" pitchFamily="34" charset="0"/>
              <a:cs typeface="Arial" pitchFamily="34" charset="0"/>
            </a:endParaRPr>
          </a:p>
          <a:p>
            <a:pPr lvl="1">
              <a:spcAft>
                <a:spcPts val="0"/>
              </a:spcAft>
              <a:buFontTx/>
              <a:buNone/>
              <a:defRPr/>
            </a:pPr>
            <a:r>
              <a:rPr lang="en-US" sz="2200" dirty="0">
                <a:latin typeface="Arial" pitchFamily="34" charset="0"/>
                <a:cs typeface="Arial" pitchFamily="34" charset="0"/>
              </a:rPr>
              <a:t>The One and Only Kirkpatrick</a:t>
            </a:r>
            <a:r>
              <a:rPr lang="en-US" sz="2200" baseline="30000" dirty="0">
                <a:latin typeface="Arial" pitchFamily="34" charset="0"/>
                <a:cs typeface="Arial" pitchFamily="34" charset="0"/>
              </a:rPr>
              <a:t>®</a:t>
            </a:r>
            <a:r>
              <a:rPr lang="en-US" sz="2200" dirty="0">
                <a:latin typeface="Arial" pitchFamily="34" charset="0"/>
                <a:cs typeface="Arial" pitchFamily="34" charset="0"/>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4" descr="j0285184.jpg"/>
          <p:cNvPicPr>
            <a:picLocks noChangeAspect="1"/>
          </p:cNvPicPr>
          <p:nvPr/>
        </p:nvPicPr>
        <p:blipFill>
          <a:blip r:embed="rId3" cstate="print"/>
          <a:srcRect/>
          <a:stretch>
            <a:fillRect/>
          </a:stretch>
        </p:blipFill>
        <p:spPr bwMode="auto">
          <a:xfrm>
            <a:off x="1828800" y="2362200"/>
            <a:ext cx="5856288" cy="3886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Rectangle 7"/>
          <p:cNvSpPr txBox="1">
            <a:spLocks noChangeArrowheads="1"/>
          </p:cNvSpPr>
          <p:nvPr/>
        </p:nvSpPr>
        <p:spPr bwMode="auto">
          <a:xfrm>
            <a:off x="1990724" y="314325"/>
            <a:ext cx="6848475" cy="1216152"/>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Bef>
                <a:spcPct val="0"/>
              </a:spcBef>
              <a:buFont typeface="Arial" charset="0"/>
              <a:buNone/>
              <a:defRPr/>
            </a:pPr>
            <a:r>
              <a:rPr lang="en-US" sz="3600" b="1" dirty="0">
                <a:solidFill>
                  <a:schemeClr val="tx1">
                    <a:lumMod val="95000"/>
                    <a:lumOff val="5000"/>
                  </a:schemeClr>
                </a:solidFill>
                <a:latin typeface="Times New Roman" panose="02020603050405020304" pitchFamily="18" charset="0"/>
                <a:ea typeface="+mn-ea"/>
                <a:cs typeface="Times New Roman" panose="02020603050405020304" pitchFamily="18" charset="0"/>
              </a:rPr>
              <a:t>Business partnership is necessary to bring about positive ROE.</a:t>
            </a:r>
            <a:endParaRPr lang="en-US" sz="3600" b="1" cap="small" dirty="0">
              <a:solidFill>
                <a:schemeClr val="tx1">
                  <a:lumMod val="95000"/>
                  <a:lumOff val="5000"/>
                </a:schemeClr>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B295DE3D-EBED-412F-B2A4-C3DAE6B14331}"/>
              </a:ext>
            </a:extLst>
          </p:cNvPr>
          <p:cNvSpPr/>
          <p:nvPr/>
        </p:nvSpPr>
        <p:spPr>
          <a:xfrm>
            <a:off x="1079846" y="0"/>
            <a:ext cx="922047" cy="1862048"/>
          </a:xfrm>
          <a:prstGeom prst="rect">
            <a:avLst/>
          </a:prstGeom>
          <a:noFill/>
        </p:spPr>
        <p:txBody>
          <a:bodyPr wrap="none" lIns="91440" tIns="45720" rIns="91440" bIns="45720">
            <a:spAutoFit/>
          </a:bodyPr>
          <a:lstStyle/>
          <a:p>
            <a:pPr algn="ctr"/>
            <a:r>
              <a:rPr lang="en-US" sz="11500" b="1" cap="none" spc="0" dirty="0">
                <a:ln w="22225">
                  <a:solidFill>
                    <a:srgbClr val="5A7121"/>
                  </a:solidFill>
                  <a:prstDash val="solid"/>
                </a:ln>
                <a:solidFill>
                  <a:srgbClr val="5A7121"/>
                </a:solidFill>
                <a:effectLst/>
                <a:latin typeface="Times New Roman" panose="02020603050405020304" pitchFamily="18" charset="0"/>
                <a:cs typeface="Times New Roman" panose="02020603050405020304" pitchFamily="18" charset="0"/>
              </a:rPr>
              <a:t>3</a:t>
            </a:r>
          </a:p>
        </p:txBody>
      </p:sp>
      <p:sp>
        <p:nvSpPr>
          <p:cNvPr id="4" name="Title 1">
            <a:extLst>
              <a:ext uri="{FF2B5EF4-FFF2-40B4-BE49-F238E27FC236}">
                <a16:creationId xmlns:a16="http://schemas.microsoft.com/office/drawing/2014/main" id="{8AB182C4-83BA-417D-A347-50BFC7AFBA6B}"/>
              </a:ext>
            </a:extLst>
          </p:cNvPr>
          <p:cNvSpPr txBox="1">
            <a:spLocks/>
          </p:cNvSpPr>
          <p:nvPr/>
        </p:nvSpPr>
        <p:spPr bwMode="auto">
          <a:xfrm rot="16200000">
            <a:off x="-2971798" y="2971799"/>
            <a:ext cx="6858000" cy="914402"/>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0" tIns="45720" rIns="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2500" kern="0" dirty="0">
                <a:latin typeface="Arial" pitchFamily="34" charset="0"/>
                <a:cs typeface="Arial" pitchFamily="34" charset="0"/>
              </a:rPr>
              <a:t>KIRKPATRICK FOUNDATIONAL PRINCIPLE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6" descr="File:Emperor Clothes 01.jpg">
            <a:hlinkClick r:id="rId3"/>
          </p:cNvPr>
          <p:cNvPicPr>
            <a:picLocks noChangeAspect="1" noChangeArrowheads="1"/>
          </p:cNvPicPr>
          <p:nvPr/>
        </p:nvPicPr>
        <p:blipFill>
          <a:blip r:embed="rId4" cstate="print"/>
          <a:srcRect/>
          <a:stretch>
            <a:fillRect/>
          </a:stretch>
        </p:blipFill>
        <p:spPr bwMode="auto">
          <a:xfrm>
            <a:off x="1838325" y="2362200"/>
            <a:ext cx="5678946" cy="3886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Rectangle 7"/>
          <p:cNvSpPr txBox="1">
            <a:spLocks noChangeArrowheads="1"/>
          </p:cNvSpPr>
          <p:nvPr/>
        </p:nvSpPr>
        <p:spPr>
          <a:xfrm>
            <a:off x="1990725" y="304800"/>
            <a:ext cx="6848856" cy="1219200"/>
          </a:xfrm>
          <a:prstGeom prst="rect">
            <a:avLst/>
          </a:prstGeom>
        </p:spPr>
        <p:txBody>
          <a:bodyPr/>
          <a:lstStyle/>
          <a:p>
            <a:pPr algn="ctr">
              <a:defRPr/>
            </a:pP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Value must be created before it can be demonstrated.</a:t>
            </a:r>
          </a:p>
        </p:txBody>
      </p:sp>
      <p:sp>
        <p:nvSpPr>
          <p:cNvPr id="3" name="Rectangle 2">
            <a:extLst>
              <a:ext uri="{FF2B5EF4-FFF2-40B4-BE49-F238E27FC236}">
                <a16:creationId xmlns:a16="http://schemas.microsoft.com/office/drawing/2014/main" id="{41293F81-8981-4AEE-8FB2-23C00EE97EFB}"/>
              </a:ext>
            </a:extLst>
          </p:cNvPr>
          <p:cNvSpPr/>
          <p:nvPr/>
        </p:nvSpPr>
        <p:spPr>
          <a:xfrm>
            <a:off x="1078203" y="0"/>
            <a:ext cx="922047" cy="1862048"/>
          </a:xfrm>
          <a:prstGeom prst="rect">
            <a:avLst/>
          </a:prstGeom>
          <a:noFill/>
        </p:spPr>
        <p:txBody>
          <a:bodyPr wrap="none" lIns="91440" tIns="45720" rIns="91440" bIns="45720">
            <a:spAutoFit/>
          </a:bodyPr>
          <a:lstStyle/>
          <a:p>
            <a:pPr algn="ctr"/>
            <a:r>
              <a:rPr lang="en-US" sz="11500" b="1" dirty="0">
                <a:ln w="22225">
                  <a:solidFill>
                    <a:srgbClr val="5A7121"/>
                  </a:solidFill>
                  <a:prstDash val="solid"/>
                </a:ln>
                <a:solidFill>
                  <a:srgbClr val="5A7121"/>
                </a:solidFill>
                <a:latin typeface="Times New Roman" panose="02020603050405020304" pitchFamily="18" charset="0"/>
                <a:cs typeface="Times New Roman" panose="02020603050405020304" pitchFamily="18" charset="0"/>
              </a:rPr>
              <a:t>4</a:t>
            </a:r>
            <a:endParaRPr lang="en-US" sz="11500" b="1" cap="none" spc="0" dirty="0">
              <a:ln w="22225">
                <a:solidFill>
                  <a:srgbClr val="5A7121"/>
                </a:solidFill>
                <a:prstDash val="solid"/>
              </a:ln>
              <a:solidFill>
                <a:srgbClr val="5A7121"/>
              </a:solidFill>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FE8AF1DF-053C-4318-BF7D-4D95AB6DAFAA}"/>
              </a:ext>
            </a:extLst>
          </p:cNvPr>
          <p:cNvSpPr txBox="1">
            <a:spLocks/>
          </p:cNvSpPr>
          <p:nvPr/>
        </p:nvSpPr>
        <p:spPr bwMode="auto">
          <a:xfrm rot="16200000">
            <a:off x="-2971798" y="2971799"/>
            <a:ext cx="6858000" cy="914402"/>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0" tIns="45720" rIns="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2500" kern="0" dirty="0">
                <a:latin typeface="Arial" pitchFamily="34" charset="0"/>
                <a:cs typeface="Arial" pitchFamily="34" charset="0"/>
              </a:rPr>
              <a:t>KIRKPATRICK FOUNDATIONAL PRINCIPLE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txBox="1">
            <a:spLocks noChangeArrowheads="1"/>
          </p:cNvSpPr>
          <p:nvPr/>
        </p:nvSpPr>
        <p:spPr>
          <a:xfrm>
            <a:off x="1992630" y="312593"/>
            <a:ext cx="6848856" cy="1216152"/>
          </a:xfrm>
          <a:prstGeom prst="rect">
            <a:avLst/>
          </a:prstGeom>
        </p:spPr>
        <p:txBody>
          <a:bodyPr lIns="91440">
            <a:noAutofit/>
          </a:bodyPr>
          <a:lstStyle/>
          <a:p>
            <a:pPr algn="ctr">
              <a:lnSpc>
                <a:spcPct val="90000"/>
              </a:lnSpc>
              <a:spcBef>
                <a:spcPts val="0"/>
              </a:spcBef>
              <a:defRPr/>
            </a:pP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A compelling chain of evidence demonstrates your bottom-line value.</a:t>
            </a:r>
          </a:p>
        </p:txBody>
      </p:sp>
      <p:sp>
        <p:nvSpPr>
          <p:cNvPr id="2" name="Title 1">
            <a:extLst>
              <a:ext uri="{FF2B5EF4-FFF2-40B4-BE49-F238E27FC236}">
                <a16:creationId xmlns:a16="http://schemas.microsoft.com/office/drawing/2014/main" id="{F37DC12F-7023-474D-A5DF-689CFE229D3C}"/>
              </a:ext>
            </a:extLst>
          </p:cNvPr>
          <p:cNvSpPr txBox="1">
            <a:spLocks/>
          </p:cNvSpPr>
          <p:nvPr/>
        </p:nvSpPr>
        <p:spPr bwMode="auto">
          <a:xfrm rot="16200000">
            <a:off x="-2967974" y="2967975"/>
            <a:ext cx="6858000" cy="92204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0" tIns="45720" rIns="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2500" kern="0" dirty="0">
                <a:latin typeface="Arial" pitchFamily="34" charset="0"/>
                <a:cs typeface="Arial" pitchFamily="34" charset="0"/>
              </a:rPr>
              <a:t>KIRKPATRICK FOUNDATIONAL PRINCIPLE</a:t>
            </a:r>
          </a:p>
        </p:txBody>
      </p:sp>
      <p:sp>
        <p:nvSpPr>
          <p:cNvPr id="3" name="Rectangle 2">
            <a:extLst>
              <a:ext uri="{FF2B5EF4-FFF2-40B4-BE49-F238E27FC236}">
                <a16:creationId xmlns:a16="http://schemas.microsoft.com/office/drawing/2014/main" id="{41293F81-8981-4AEE-8FB2-23C00EE97EFB}"/>
              </a:ext>
            </a:extLst>
          </p:cNvPr>
          <p:cNvSpPr/>
          <p:nvPr/>
        </p:nvSpPr>
        <p:spPr>
          <a:xfrm>
            <a:off x="1079846" y="0"/>
            <a:ext cx="922047" cy="1862048"/>
          </a:xfrm>
          <a:prstGeom prst="rect">
            <a:avLst/>
          </a:prstGeom>
          <a:noFill/>
        </p:spPr>
        <p:txBody>
          <a:bodyPr wrap="none" lIns="91440" tIns="45720" rIns="91440" bIns="45720">
            <a:spAutoFit/>
          </a:bodyPr>
          <a:lstStyle/>
          <a:p>
            <a:pPr algn="ctr"/>
            <a:r>
              <a:rPr lang="en-US" sz="11500" b="1" cap="none" spc="0" dirty="0">
                <a:ln w="22225">
                  <a:solidFill>
                    <a:srgbClr val="5A7121"/>
                  </a:solidFill>
                  <a:prstDash val="solid"/>
                </a:ln>
                <a:solidFill>
                  <a:srgbClr val="5A7121"/>
                </a:solidFill>
                <a:effectLst/>
                <a:latin typeface="Times New Roman" panose="02020603050405020304" pitchFamily="18" charset="0"/>
                <a:cs typeface="Times New Roman" panose="02020603050405020304" pitchFamily="18" charset="0"/>
              </a:rPr>
              <a:t>5</a:t>
            </a:r>
          </a:p>
        </p:txBody>
      </p:sp>
      <p:pic>
        <p:nvPicPr>
          <p:cNvPr id="4" name="Picture 4" descr="Norfolk 002 - Copy.JPG">
            <a:extLst>
              <a:ext uri="{FF2B5EF4-FFF2-40B4-BE49-F238E27FC236}">
                <a16:creationId xmlns:a16="http://schemas.microsoft.com/office/drawing/2014/main" id="{905FDB17-4E77-4FC9-A4DA-93CB8849E7E5}"/>
              </a:ext>
            </a:extLst>
          </p:cNvPr>
          <p:cNvPicPr>
            <a:picLocks noChangeAspect="1"/>
          </p:cNvPicPr>
          <p:nvPr/>
        </p:nvPicPr>
        <p:blipFill>
          <a:blip r:embed="rId3" cstate="print"/>
          <a:srcRect/>
          <a:stretch>
            <a:fillRect/>
          </a:stretch>
        </p:blipFill>
        <p:spPr bwMode="auto">
          <a:xfrm>
            <a:off x="1842990" y="2371725"/>
            <a:ext cx="5710335" cy="3886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476119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pic>
        <p:nvPicPr>
          <p:cNvPr id="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3493535" y="1623185"/>
            <a:ext cx="2146262" cy="3200400"/>
          </a:xfrm>
          <a:prstGeom prst="rect">
            <a:avLst/>
          </a:prstGeom>
          <a:noFill/>
          <a:ln w="9525">
            <a:noFill/>
            <a:miter lim="800000"/>
            <a:headEnd/>
            <a:tailEnd/>
          </a:ln>
        </p:spPr>
      </p:pic>
      <p:pic>
        <p:nvPicPr>
          <p:cNvPr id="4" name="Picture 3">
            <a:extLst>
              <a:ext uri="{FF2B5EF4-FFF2-40B4-BE49-F238E27FC236}">
                <a16:creationId xmlns:a16="http://schemas.microsoft.com/office/drawing/2014/main" id="{0B604D8E-F66D-45D8-88FD-64614BF44D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68558" y="1600199"/>
            <a:ext cx="2246681" cy="3200400"/>
          </a:xfrm>
          <a:prstGeom prst="rect">
            <a:avLst/>
          </a:prstGeom>
        </p:spPr>
      </p:pic>
      <p:pic>
        <p:nvPicPr>
          <p:cNvPr id="5" name="Picture 8"/>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628761" y="1600199"/>
            <a:ext cx="2236013" cy="3200400"/>
          </a:xfrm>
          <a:prstGeom prst="rect">
            <a:avLst/>
          </a:prstGeom>
          <a:noFill/>
          <a:ln w="9525">
            <a:noFill/>
            <a:miter lim="800000"/>
            <a:headEnd/>
            <a:tailEnd/>
          </a:ln>
        </p:spPr>
      </p:pic>
      <p:sp>
        <p:nvSpPr>
          <p:cNvPr id="6" name="TextBox 5">
            <a:extLst>
              <a:ext uri="{FF2B5EF4-FFF2-40B4-BE49-F238E27FC236}">
                <a16:creationId xmlns:a16="http://schemas.microsoft.com/office/drawing/2014/main" id="{E3AFFA7D-E3EE-4CE1-8D08-1A1F4910414A}"/>
              </a:ext>
            </a:extLst>
          </p:cNvPr>
          <p:cNvSpPr txBox="1"/>
          <p:nvPr/>
        </p:nvSpPr>
        <p:spPr>
          <a:xfrm>
            <a:off x="838200" y="5562600"/>
            <a:ext cx="7467600" cy="954107"/>
          </a:xfrm>
          <a:prstGeom prst="rect">
            <a:avLst/>
          </a:prstGeom>
          <a:noFill/>
        </p:spPr>
        <p:txBody>
          <a:bodyPr wrap="square" rtlCol="0">
            <a:spAutoFit/>
          </a:bodyPr>
          <a:lstStyle/>
          <a:p>
            <a:r>
              <a:rPr lang="en-US" sz="2800" dirty="0">
                <a:latin typeface="Arial" panose="020B0604020202020204" pitchFamily="34" charset="0"/>
              </a:rPr>
              <a:t>Visit </a:t>
            </a:r>
            <a:r>
              <a:rPr lang="en-US" sz="2800" dirty="0">
                <a:latin typeface="Arial" panose="020B0604020202020204" pitchFamily="34" charset="0"/>
                <a:hlinkClick r:id="rId6"/>
              </a:rPr>
              <a:t>kirkpatrickpartners.com</a:t>
            </a:r>
            <a:r>
              <a:rPr lang="en-US" sz="2800" dirty="0">
                <a:latin typeface="Arial" panose="020B0604020202020204" pitchFamily="34" charset="0"/>
              </a:rPr>
              <a:t> to register for our e-newsletter and hundreds of free resources</a:t>
            </a:r>
          </a:p>
        </p:txBody>
      </p:sp>
    </p:spTree>
    <p:extLst>
      <p:ext uri="{BB962C8B-B14F-4D97-AF65-F5344CB8AC3E}">
        <p14:creationId xmlns:p14="http://schemas.microsoft.com/office/powerpoint/2010/main" val="1516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AFE1-C84C-4EFD-8B1A-535973FD3868}"/>
              </a:ext>
            </a:extLst>
          </p:cNvPr>
          <p:cNvSpPr>
            <a:spLocks noGrp="1"/>
          </p:cNvSpPr>
          <p:nvPr>
            <p:ph type="ctrTitle"/>
          </p:nvPr>
        </p:nvSpPr>
        <p:spPr>
          <a:xfrm>
            <a:off x="502389" y="870596"/>
            <a:ext cx="3665536" cy="3747820"/>
          </a:xfrm>
        </p:spPr>
        <p:txBody>
          <a:bodyPr>
            <a:normAutofit/>
          </a:bodyPr>
          <a:lstStyle/>
          <a:p>
            <a:r>
              <a:rPr lang="en-US"/>
              <a:t>Thank you</a:t>
            </a:r>
          </a:p>
        </p:txBody>
      </p:sp>
      <p:sp>
        <p:nvSpPr>
          <p:cNvPr id="3" name="Subtitle 2">
            <a:extLst>
              <a:ext uri="{FF2B5EF4-FFF2-40B4-BE49-F238E27FC236}">
                <a16:creationId xmlns:a16="http://schemas.microsoft.com/office/drawing/2014/main" id="{C755EF2D-146D-4830-B497-41DE8C3CA690}"/>
              </a:ext>
            </a:extLst>
          </p:cNvPr>
          <p:cNvSpPr>
            <a:spLocks noGrp="1"/>
          </p:cNvSpPr>
          <p:nvPr>
            <p:ph type="subTitle" idx="1"/>
          </p:nvPr>
        </p:nvSpPr>
        <p:spPr>
          <a:xfrm>
            <a:off x="304800" y="4618416"/>
            <a:ext cx="5257800" cy="1565852"/>
          </a:xfrm>
        </p:spPr>
        <p:txBody>
          <a:bodyPr>
            <a:noAutofit/>
          </a:bodyPr>
          <a:lstStyle/>
          <a:p>
            <a:pPr>
              <a:lnSpc>
                <a:spcPct val="110000"/>
              </a:lnSpc>
              <a:spcBef>
                <a:spcPts val="600"/>
              </a:spcBef>
              <a:buFontTx/>
              <a:buNone/>
            </a:pPr>
            <a:r>
              <a:rPr lang="en-US" altLang="en-US" sz="2400" dirty="0"/>
              <a:t>information@kirkpatrickpartners.com</a:t>
            </a:r>
          </a:p>
          <a:p>
            <a:pPr>
              <a:lnSpc>
                <a:spcPct val="110000"/>
              </a:lnSpc>
              <a:spcBef>
                <a:spcPts val="600"/>
              </a:spcBef>
              <a:buFontTx/>
              <a:buNone/>
            </a:pPr>
            <a:r>
              <a:rPr lang="en-US" altLang="en-US" sz="2400" dirty="0"/>
              <a:t>(770) 302-3500</a:t>
            </a:r>
          </a:p>
          <a:p>
            <a:pPr>
              <a:lnSpc>
                <a:spcPct val="110000"/>
              </a:lnSpc>
              <a:spcBef>
                <a:spcPts val="600"/>
              </a:spcBef>
              <a:buFontTx/>
              <a:buNone/>
            </a:pPr>
            <a:r>
              <a:rPr lang="en-US" altLang="en-US" sz="2400" dirty="0"/>
              <a:t>kirkpatrickpartners.com</a:t>
            </a:r>
          </a:p>
        </p:txBody>
      </p:sp>
      <p:pic>
        <p:nvPicPr>
          <p:cNvPr id="4" name="Picture 3">
            <a:extLst>
              <a:ext uri="{FF2B5EF4-FFF2-40B4-BE49-F238E27FC236}">
                <a16:creationId xmlns:a16="http://schemas.microsoft.com/office/drawing/2014/main" id="{339C99D2-CDC6-466F-AF0C-CD2E8E74CDE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 b="-2841"/>
          <a:stretch/>
        </p:blipFill>
        <p:spPr>
          <a:xfrm>
            <a:off x="4572000" y="1600200"/>
            <a:ext cx="3971925" cy="3073810"/>
          </a:xfrm>
          <a:prstGeom prst="rect">
            <a:avLst/>
          </a:prstGeom>
        </p:spPr>
      </p:pic>
    </p:spTree>
    <p:extLst>
      <p:ext uri="{BB962C8B-B14F-4D97-AF65-F5344CB8AC3E}">
        <p14:creationId xmlns:p14="http://schemas.microsoft.com/office/powerpoint/2010/main" val="98529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A951DC41-BD58-410C-8685-13EA14BCACED}"/>
              </a:ext>
            </a:extLst>
          </p:cNvPr>
          <p:cNvSpPr>
            <a:spLocks noGrp="1" noChangeArrowheads="1"/>
          </p:cNvSpPr>
          <p:nvPr>
            <p:ph type="ctrTitle"/>
          </p:nvPr>
        </p:nvSpPr>
        <p:spPr>
          <a:xfrm>
            <a:off x="228600" y="1828800"/>
            <a:ext cx="8763000" cy="1470025"/>
          </a:xfrm>
        </p:spPr>
        <p:txBody>
          <a:bodyPr/>
          <a:lstStyle/>
          <a:p>
            <a:pPr algn="ctr"/>
            <a:r>
              <a:rPr lang="en-US" altLang="en-US" dirty="0"/>
              <a:t>Authentic Kirkpatrick</a:t>
            </a:r>
            <a:r>
              <a:rPr lang="en-US" altLang="en-US" baseline="30000" dirty="0"/>
              <a:t>®</a:t>
            </a:r>
            <a:r>
              <a:rPr lang="en-US" altLang="en-US" dirty="0"/>
              <a:t> Slides </a:t>
            </a:r>
            <a:br>
              <a:rPr lang="en-US" altLang="en-US" dirty="0"/>
            </a:br>
            <a:r>
              <a:rPr lang="en-US" altLang="en-US" dirty="0"/>
              <a:t>to Use Within Your Organization</a:t>
            </a:r>
            <a:r>
              <a:rPr lang="en-US" altLang="en-US" sz="4800" i="1" dirty="0"/>
              <a:t> </a:t>
            </a:r>
          </a:p>
        </p:txBody>
      </p:sp>
      <p:sp>
        <p:nvSpPr>
          <p:cNvPr id="21507" name="Rectangle 6">
            <a:extLst>
              <a:ext uri="{FF2B5EF4-FFF2-40B4-BE49-F238E27FC236}">
                <a16:creationId xmlns:a16="http://schemas.microsoft.com/office/drawing/2014/main" id="{F1F4BCC7-90B4-4BE4-A6B2-9386335EA17B}"/>
              </a:ext>
            </a:extLst>
          </p:cNvPr>
          <p:cNvSpPr>
            <a:spLocks noGrp="1" noChangeArrowheads="1"/>
          </p:cNvSpPr>
          <p:nvPr>
            <p:ph type="subTitle" idx="1"/>
          </p:nvPr>
        </p:nvSpPr>
        <p:spPr>
          <a:xfrm>
            <a:off x="1371600" y="3886200"/>
            <a:ext cx="6400800" cy="762000"/>
          </a:xfrm>
        </p:spPr>
        <p:txBody>
          <a:bodyPr/>
          <a:lstStyle/>
          <a:p>
            <a:pPr marL="0" indent="0" algn="ctr">
              <a:buFontTx/>
              <a:buNone/>
            </a:pPr>
            <a:r>
              <a:rPr lang="en-US" altLang="en-US" sz="2400" dirty="0"/>
              <a:t>Jim and Wendy Kirkpatrick</a:t>
            </a:r>
          </a:p>
          <a:p>
            <a:pPr marL="0" indent="0" algn="ctr">
              <a:buFontTx/>
              <a:buNone/>
            </a:pPr>
            <a:endParaRPr lang="en-US" altLang="en-US" sz="2400" dirty="0"/>
          </a:p>
        </p:txBody>
      </p:sp>
      <p:pic>
        <p:nvPicPr>
          <p:cNvPr id="21508" name="Picture 5">
            <a:extLst>
              <a:ext uri="{FF2B5EF4-FFF2-40B4-BE49-F238E27FC236}">
                <a16:creationId xmlns:a16="http://schemas.microsoft.com/office/drawing/2014/main" id="{B8667D83-6B9D-4583-BD6E-590B065F5A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209800" y="5301859"/>
            <a:ext cx="4479925" cy="107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D0016B6-65B2-4131-89CE-1AB9BCBDC64A}"/>
              </a:ext>
            </a:extLst>
          </p:cNvPr>
          <p:cNvSpPr>
            <a:spLocks noGrp="1"/>
          </p:cNvSpPr>
          <p:nvPr>
            <p:ph type="title"/>
          </p:nvPr>
        </p:nvSpPr>
        <p:spPr/>
        <p:txBody>
          <a:bodyPr/>
          <a:lstStyle/>
          <a:p>
            <a:r>
              <a:rPr lang="en-US" altLang="en-US" dirty="0"/>
              <a:t>Why Evaluate?</a:t>
            </a:r>
          </a:p>
        </p:txBody>
      </p:sp>
      <p:grpSp>
        <p:nvGrpSpPr>
          <p:cNvPr id="3" name="Group 2">
            <a:extLst>
              <a:ext uri="{FF2B5EF4-FFF2-40B4-BE49-F238E27FC236}">
                <a16:creationId xmlns:a16="http://schemas.microsoft.com/office/drawing/2014/main" id="{8B13730C-DF9C-41C6-9D4C-EF012188CE9C}"/>
              </a:ext>
            </a:extLst>
          </p:cNvPr>
          <p:cNvGrpSpPr/>
          <p:nvPr/>
        </p:nvGrpSpPr>
        <p:grpSpPr>
          <a:xfrm>
            <a:off x="381000" y="1447800"/>
            <a:ext cx="8305800" cy="3962400"/>
            <a:chOff x="381000" y="1447800"/>
            <a:chExt cx="8305800" cy="3962400"/>
          </a:xfrm>
        </p:grpSpPr>
        <p:sp>
          <p:nvSpPr>
            <p:cNvPr id="9" name="Rounded Rectangle 8">
              <a:extLst>
                <a:ext uri="{FF2B5EF4-FFF2-40B4-BE49-F238E27FC236}">
                  <a16:creationId xmlns:a16="http://schemas.microsoft.com/office/drawing/2014/main" id="{B00B54CC-BBAC-47B5-8EDD-E915CD761C06}"/>
                </a:ext>
              </a:extLst>
            </p:cNvPr>
            <p:cNvSpPr/>
            <p:nvPr/>
          </p:nvSpPr>
          <p:spPr bwMode="auto">
            <a:xfrm>
              <a:off x="381000" y="1447800"/>
              <a:ext cx="8305800" cy="3962400"/>
            </a:xfrm>
            <a:prstGeom prst="round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213" name="TextBox 9">
              <a:extLst>
                <a:ext uri="{FF2B5EF4-FFF2-40B4-BE49-F238E27FC236}">
                  <a16:creationId xmlns:a16="http://schemas.microsoft.com/office/drawing/2014/main" id="{4E2EC2D2-E9E4-4BFB-B6F7-A2AAEDC63B08}"/>
                </a:ext>
              </a:extLst>
            </p:cNvPr>
            <p:cNvSpPr txBox="1">
              <a:spLocks noChangeArrowheads="1"/>
            </p:cNvSpPr>
            <p:nvPr/>
          </p:nvSpPr>
          <p:spPr bwMode="auto">
            <a:xfrm>
              <a:off x="952500" y="1715869"/>
              <a:ext cx="1676400"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Improve </a:t>
              </a:r>
            </a:p>
            <a:p>
              <a:pPr algn="ctr" eaLnBrk="1" hangingPunct="1">
                <a:spcBef>
                  <a:spcPct val="0"/>
                </a:spcBef>
                <a:buFontTx/>
                <a:buNone/>
              </a:pPr>
              <a:r>
                <a:rPr lang="en-US" altLang="en-US" sz="1800" b="1" dirty="0"/>
                <a:t>The Program</a:t>
              </a:r>
            </a:p>
          </p:txBody>
        </p:sp>
        <p:sp>
          <p:nvSpPr>
            <p:cNvPr id="51214" name="TextBox 10">
              <a:extLst>
                <a:ext uri="{FF2B5EF4-FFF2-40B4-BE49-F238E27FC236}">
                  <a16:creationId xmlns:a16="http://schemas.microsoft.com/office/drawing/2014/main" id="{E3A9F516-27EC-41C7-ADAA-F690BEE25739}"/>
                </a:ext>
              </a:extLst>
            </p:cNvPr>
            <p:cNvSpPr txBox="1">
              <a:spLocks noChangeArrowheads="1"/>
            </p:cNvSpPr>
            <p:nvPr/>
          </p:nvSpPr>
          <p:spPr bwMode="auto">
            <a:xfrm>
              <a:off x="533400" y="4812268"/>
              <a:ext cx="25146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dirty="0"/>
                <a:t>Effective Training</a:t>
              </a:r>
            </a:p>
          </p:txBody>
        </p:sp>
        <p:pic>
          <p:nvPicPr>
            <p:cNvPr id="51215" name="Picture 11" descr="woman teaching.png">
              <a:extLst>
                <a:ext uri="{FF2B5EF4-FFF2-40B4-BE49-F238E27FC236}">
                  <a16:creationId xmlns:a16="http://schemas.microsoft.com/office/drawing/2014/main" id="{47B5E74E-1A97-4124-B756-CAC731956D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 y="2381120"/>
              <a:ext cx="2377440" cy="2377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14" name="Rounded Rectangle 13">
            <a:extLst>
              <a:ext uri="{FF2B5EF4-FFF2-40B4-BE49-F238E27FC236}">
                <a16:creationId xmlns:a16="http://schemas.microsoft.com/office/drawing/2014/main" id="{A7F803E7-18A0-4C69-B2D0-D35B8EE44079}"/>
              </a:ext>
            </a:extLst>
          </p:cNvPr>
          <p:cNvSpPr/>
          <p:nvPr/>
        </p:nvSpPr>
        <p:spPr bwMode="auto">
          <a:xfrm>
            <a:off x="3097529" y="1676400"/>
            <a:ext cx="5410200" cy="3505200"/>
          </a:xfrm>
          <a:prstGeom prst="roundRect">
            <a:avLst/>
          </a:prstGeom>
          <a:solidFill>
            <a:srgbClr val="8FA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 name="Group 5">
            <a:extLst>
              <a:ext uri="{FF2B5EF4-FFF2-40B4-BE49-F238E27FC236}">
                <a16:creationId xmlns:a16="http://schemas.microsoft.com/office/drawing/2014/main" id="{AA5EA08D-7039-44E6-96EE-4E662C086582}"/>
              </a:ext>
            </a:extLst>
          </p:cNvPr>
          <p:cNvGrpSpPr/>
          <p:nvPr/>
        </p:nvGrpSpPr>
        <p:grpSpPr>
          <a:xfrm>
            <a:off x="3124200" y="1715869"/>
            <a:ext cx="5204459" cy="3465731"/>
            <a:chOff x="3124200" y="1715869"/>
            <a:chExt cx="5204459" cy="3465731"/>
          </a:xfrm>
        </p:grpSpPr>
        <p:sp>
          <p:nvSpPr>
            <p:cNvPr id="51207" name="TextBox 9">
              <a:extLst>
                <a:ext uri="{FF2B5EF4-FFF2-40B4-BE49-F238E27FC236}">
                  <a16:creationId xmlns:a16="http://schemas.microsoft.com/office/drawing/2014/main" id="{AAF87DB9-4D59-4727-9F0C-53006CF20EAB}"/>
                </a:ext>
              </a:extLst>
            </p:cNvPr>
            <p:cNvSpPr txBox="1">
              <a:spLocks noChangeArrowheads="1"/>
            </p:cNvSpPr>
            <p:nvPr/>
          </p:nvSpPr>
          <p:spPr bwMode="auto">
            <a:xfrm>
              <a:off x="3124200" y="1715869"/>
              <a:ext cx="2743200"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Maximize Workplace Performance</a:t>
              </a:r>
              <a:endParaRPr lang="en-US" altLang="en-US" sz="1800" b="1" dirty="0">
                <a:solidFill>
                  <a:schemeClr val="bg1"/>
                </a:solidFill>
              </a:endParaRPr>
            </a:p>
          </p:txBody>
        </p:sp>
        <p:sp>
          <p:nvSpPr>
            <p:cNvPr id="51208" name="TextBox 16">
              <a:extLst>
                <a:ext uri="{FF2B5EF4-FFF2-40B4-BE49-F238E27FC236}">
                  <a16:creationId xmlns:a16="http://schemas.microsoft.com/office/drawing/2014/main" id="{FBB68496-0D76-464F-8456-BD79212F9F82}"/>
                </a:ext>
              </a:extLst>
            </p:cNvPr>
            <p:cNvSpPr txBox="1">
              <a:spLocks noChangeArrowheads="1"/>
            </p:cNvSpPr>
            <p:nvPr/>
          </p:nvSpPr>
          <p:spPr bwMode="auto">
            <a:xfrm>
              <a:off x="5890259" y="1715869"/>
              <a:ext cx="2438400"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Demonstrate Program Value</a:t>
              </a:r>
              <a:endParaRPr lang="en-US" altLang="en-US" sz="1800" b="1" dirty="0">
                <a:solidFill>
                  <a:schemeClr val="bg1"/>
                </a:solidFill>
              </a:endParaRPr>
            </a:p>
          </p:txBody>
        </p:sp>
        <p:sp>
          <p:nvSpPr>
            <p:cNvPr id="51209" name="TextBox 17">
              <a:extLst>
                <a:ext uri="{FF2B5EF4-FFF2-40B4-BE49-F238E27FC236}">
                  <a16:creationId xmlns:a16="http://schemas.microsoft.com/office/drawing/2014/main" id="{5DC90E4A-2778-4BC5-8C89-03BE7B9BA9AD}"/>
                </a:ext>
              </a:extLst>
            </p:cNvPr>
            <p:cNvSpPr txBox="1">
              <a:spLocks noChangeArrowheads="1"/>
            </p:cNvSpPr>
            <p:nvPr/>
          </p:nvSpPr>
          <p:spPr bwMode="auto">
            <a:xfrm>
              <a:off x="3771900" y="4812268"/>
              <a:ext cx="41148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dirty="0"/>
                <a:t>Training Effectiveness</a:t>
              </a:r>
              <a:endParaRPr lang="en-US" altLang="en-US" sz="1800" b="1" i="1" dirty="0">
                <a:solidFill>
                  <a:schemeClr val="bg1"/>
                </a:solidFill>
              </a:endParaRPr>
            </a:p>
          </p:txBody>
        </p:sp>
        <p:pic>
          <p:nvPicPr>
            <p:cNvPr id="51210" name="Picture 18">
              <a:extLst>
                <a:ext uri="{FF2B5EF4-FFF2-40B4-BE49-F238E27FC236}">
                  <a16:creationId xmlns:a16="http://schemas.microsoft.com/office/drawing/2014/main" id="{13321947-D4DA-4B53-A4D7-AD67120AA02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5920739" y="2381120"/>
              <a:ext cx="2377440" cy="2377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11" name="Picture 19">
              <a:extLst>
                <a:ext uri="{FF2B5EF4-FFF2-40B4-BE49-F238E27FC236}">
                  <a16:creationId xmlns:a16="http://schemas.microsoft.com/office/drawing/2014/main" id="{A8EB3325-E437-4679-A6E5-C69849A40C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3307080" y="2381120"/>
              <a:ext cx="2377440" cy="2377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0" y="685800"/>
            <a:ext cx="9144000" cy="646113"/>
          </a:xfrm>
          <a:prstGeom prst="rect">
            <a:avLst/>
          </a:prstGeom>
          <a:solidFill>
            <a:srgbClr val="119047"/>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Bookman Old Style" charset="0"/>
                <a:ea typeface="ＭＳ Ｐゴシック" charset="0"/>
                <a:cs typeface="ＭＳ Ｐゴシック" charset="0"/>
              </a:defRPr>
            </a:lvl1pPr>
            <a:lvl2pPr marL="742950" indent="-285750" eaLnBrk="0" hangingPunct="0">
              <a:defRPr sz="2400">
                <a:solidFill>
                  <a:schemeClr val="tx1"/>
                </a:solidFill>
                <a:latin typeface="Bookman Old Style" charset="0"/>
                <a:ea typeface="ＭＳ Ｐゴシック" charset="0"/>
              </a:defRPr>
            </a:lvl2pPr>
            <a:lvl3pPr marL="1143000" indent="-228600" eaLnBrk="0" hangingPunct="0">
              <a:defRPr sz="2400">
                <a:solidFill>
                  <a:schemeClr val="tx1"/>
                </a:solidFill>
                <a:latin typeface="Bookman Old Style" charset="0"/>
                <a:ea typeface="ＭＳ Ｐゴシック" charset="0"/>
              </a:defRPr>
            </a:lvl3pPr>
            <a:lvl4pPr marL="1600200" indent="-228600" eaLnBrk="0" hangingPunct="0">
              <a:defRPr sz="2400">
                <a:solidFill>
                  <a:schemeClr val="tx1"/>
                </a:solidFill>
                <a:latin typeface="Bookman Old Style" charset="0"/>
                <a:ea typeface="ＭＳ Ｐゴシック" charset="0"/>
              </a:defRPr>
            </a:lvl4pPr>
            <a:lvl5pPr marL="2057400" indent="-228600" eaLnBrk="0" hangingPunct="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Arial" charset="0"/>
                <a:ea typeface="ヒラギノ角ゴ Pro W3" charset="0"/>
                <a:cs typeface="ヒラギノ角ゴ Pro W3" charset="0"/>
              </a:rPr>
              <a:t>Level 1: Reaction</a:t>
            </a: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600200"/>
            <a:ext cx="4267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066800" y="5082833"/>
            <a:ext cx="73152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ts val="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Arial" pitchFamily="34" charset="0"/>
                <a:ea typeface="+mn-ea"/>
                <a:cs typeface="+mn-cs"/>
              </a:rPr>
              <a:t>The degree to which participants find the training favorable, engaging and relevant to their jobs</a:t>
            </a:r>
          </a:p>
        </p:txBody>
      </p:sp>
      <p:sp>
        <p:nvSpPr>
          <p:cNvPr id="8" name="Title 1">
            <a:extLst>
              <a:ext uri="{FF2B5EF4-FFF2-40B4-BE49-F238E27FC236}">
                <a16:creationId xmlns:a16="http://schemas.microsoft.com/office/drawing/2014/main" id="{8FB514A4-9F96-44D9-BECB-A295257179C3}"/>
              </a:ext>
            </a:extLst>
          </p:cNvPr>
          <p:cNvSpPr txBox="1">
            <a:spLocks/>
          </p:cNvSpPr>
          <p:nvPr/>
        </p:nvSpPr>
        <p:spPr bwMode="auto">
          <a:xfrm rot="16200000">
            <a:off x="-2979516" y="2979516"/>
            <a:ext cx="6858000" cy="89896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The Kirkpatrick Model</a:t>
            </a:r>
          </a:p>
        </p:txBody>
      </p:sp>
    </p:spTree>
    <p:extLst>
      <p:ext uri="{BB962C8B-B14F-4D97-AF65-F5344CB8AC3E}">
        <p14:creationId xmlns:p14="http://schemas.microsoft.com/office/powerpoint/2010/main" val="374750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0" y="685800"/>
            <a:ext cx="9144000" cy="646113"/>
          </a:xfrm>
          <a:prstGeom prst="rect">
            <a:avLst/>
          </a:prstGeom>
          <a:solidFill>
            <a:srgbClr val="1E7543"/>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Bookman Old Style" charset="0"/>
                <a:ea typeface="ＭＳ Ｐゴシック" charset="0"/>
                <a:cs typeface="ＭＳ Ｐゴシック" charset="0"/>
              </a:defRPr>
            </a:lvl1pPr>
            <a:lvl2pPr marL="742950" indent="-285750" eaLnBrk="0" hangingPunct="0">
              <a:defRPr sz="2400">
                <a:solidFill>
                  <a:schemeClr val="tx1"/>
                </a:solidFill>
                <a:latin typeface="Bookman Old Style" charset="0"/>
                <a:ea typeface="ＭＳ Ｐゴシック" charset="0"/>
              </a:defRPr>
            </a:lvl2pPr>
            <a:lvl3pPr marL="1143000" indent="-228600" eaLnBrk="0" hangingPunct="0">
              <a:defRPr sz="2400">
                <a:solidFill>
                  <a:schemeClr val="tx1"/>
                </a:solidFill>
                <a:latin typeface="Bookman Old Style" charset="0"/>
                <a:ea typeface="ＭＳ Ｐゴシック" charset="0"/>
              </a:defRPr>
            </a:lvl3pPr>
            <a:lvl4pPr marL="1600200" indent="-228600" eaLnBrk="0" hangingPunct="0">
              <a:defRPr sz="2400">
                <a:solidFill>
                  <a:schemeClr val="tx1"/>
                </a:solidFill>
                <a:latin typeface="Bookman Old Style" charset="0"/>
                <a:ea typeface="ＭＳ Ｐゴシック" charset="0"/>
              </a:defRPr>
            </a:lvl4pPr>
            <a:lvl5pPr marL="2057400" indent="-228600" eaLnBrk="0" hangingPunct="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Arial" charset="0"/>
                <a:ea typeface="ヒラギノ角ゴ Pro W3" charset="0"/>
                <a:cs typeface="ヒラギノ角ゴ Pro W3" charset="0"/>
              </a:rPr>
              <a:t>Level 2: Learning</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90800" y="1600199"/>
            <a:ext cx="4415534"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104900" y="4922520"/>
            <a:ext cx="73152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Arial" pitchFamily="34" charset="0"/>
                <a:ea typeface="+mn-ea"/>
                <a:cs typeface="+mn-cs"/>
              </a:rPr>
              <a:t>The degree to which participants acquire the intended knowledge, skills, attitude, confidence and commitment based on their participation in the training</a:t>
            </a:r>
            <a:endParaRPr kumimoji="0" lang="en-US" altLang="en-US" sz="27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
        <p:nvSpPr>
          <p:cNvPr id="8" name="Title 1">
            <a:extLst>
              <a:ext uri="{FF2B5EF4-FFF2-40B4-BE49-F238E27FC236}">
                <a16:creationId xmlns:a16="http://schemas.microsoft.com/office/drawing/2014/main" id="{DC73C22F-BF1F-4F48-A0B0-C694339D0D14}"/>
              </a:ext>
            </a:extLst>
          </p:cNvPr>
          <p:cNvSpPr txBox="1">
            <a:spLocks/>
          </p:cNvSpPr>
          <p:nvPr/>
        </p:nvSpPr>
        <p:spPr bwMode="auto">
          <a:xfrm rot="16200000">
            <a:off x="-2979516" y="2979516"/>
            <a:ext cx="6858000" cy="89896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The Kirkpatrick Model</a:t>
            </a:r>
          </a:p>
        </p:txBody>
      </p:sp>
    </p:spTree>
    <p:extLst>
      <p:ext uri="{BB962C8B-B14F-4D97-AF65-F5344CB8AC3E}">
        <p14:creationId xmlns:p14="http://schemas.microsoft.com/office/powerpoint/2010/main" val="51034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0" y="685800"/>
            <a:ext cx="9144000" cy="646113"/>
          </a:xfrm>
          <a:prstGeom prst="rect">
            <a:avLst/>
          </a:prstGeom>
          <a:solidFill>
            <a:srgbClr val="23613E"/>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eaLnBrk="0" hangingPunct="0">
              <a:defRPr sz="2400">
                <a:solidFill>
                  <a:schemeClr val="tx1"/>
                </a:solidFill>
                <a:latin typeface="Bookman Old Style" charset="0"/>
                <a:ea typeface="ＭＳ Ｐゴシック" charset="0"/>
                <a:cs typeface="ＭＳ Ｐゴシック" charset="0"/>
              </a:defRPr>
            </a:lvl1pPr>
            <a:lvl2pPr marL="742950" indent="-285750" eaLnBrk="0" hangingPunct="0">
              <a:defRPr sz="2400">
                <a:solidFill>
                  <a:schemeClr val="tx1"/>
                </a:solidFill>
                <a:latin typeface="Bookman Old Style" charset="0"/>
                <a:ea typeface="ＭＳ Ｐゴシック" charset="0"/>
              </a:defRPr>
            </a:lvl2pPr>
            <a:lvl3pPr marL="1143000" indent="-228600" eaLnBrk="0" hangingPunct="0">
              <a:defRPr sz="2400">
                <a:solidFill>
                  <a:schemeClr val="tx1"/>
                </a:solidFill>
                <a:latin typeface="Bookman Old Style" charset="0"/>
                <a:ea typeface="ＭＳ Ｐゴシック" charset="0"/>
              </a:defRPr>
            </a:lvl3pPr>
            <a:lvl4pPr marL="1600200" indent="-228600" eaLnBrk="0" hangingPunct="0">
              <a:defRPr sz="2400">
                <a:solidFill>
                  <a:schemeClr val="tx1"/>
                </a:solidFill>
                <a:latin typeface="Bookman Old Style" charset="0"/>
                <a:ea typeface="ＭＳ Ｐゴシック" charset="0"/>
              </a:defRPr>
            </a:lvl4pPr>
            <a:lvl5pPr marL="2057400" indent="-228600" eaLnBrk="0" hangingPunct="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ヒラギノ角ゴ Pro W3" charset="0"/>
                <a:cs typeface="ヒラギノ角ゴ Pro W3" charset="0"/>
              </a:rPr>
              <a:t>Level 3: Behavior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9284" y="1600200"/>
            <a:ext cx="47244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363884" y="5074920"/>
            <a:ext cx="73152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Arial" pitchFamily="34" charset="0"/>
                <a:ea typeface="+mn-ea"/>
                <a:cs typeface="+mn-cs"/>
              </a:rPr>
              <a:t>The degree to which participants apply what they learned during training when they are back on the job</a:t>
            </a:r>
            <a:endParaRPr kumimoji="0" lang="en-US" altLang="en-US" sz="27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
        <p:nvSpPr>
          <p:cNvPr id="8" name="Title 1">
            <a:extLst>
              <a:ext uri="{FF2B5EF4-FFF2-40B4-BE49-F238E27FC236}">
                <a16:creationId xmlns:a16="http://schemas.microsoft.com/office/drawing/2014/main" id="{83CACDBD-5DFD-433F-9E29-E5626A417F0E}"/>
              </a:ext>
            </a:extLst>
          </p:cNvPr>
          <p:cNvSpPr txBox="1">
            <a:spLocks/>
          </p:cNvSpPr>
          <p:nvPr/>
        </p:nvSpPr>
        <p:spPr bwMode="auto">
          <a:xfrm rot="16200000">
            <a:off x="-2979516" y="2979516"/>
            <a:ext cx="6858000" cy="89896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The Kirkpatrick Model</a:t>
            </a:r>
          </a:p>
        </p:txBody>
      </p:sp>
    </p:spTree>
    <p:extLst>
      <p:ext uri="{BB962C8B-B14F-4D97-AF65-F5344CB8AC3E}">
        <p14:creationId xmlns:p14="http://schemas.microsoft.com/office/powerpoint/2010/main" val="423140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0" y="687699"/>
            <a:ext cx="9144000" cy="646113"/>
          </a:xfrm>
          <a:prstGeom prst="rect">
            <a:avLst/>
          </a:prstGeom>
          <a:solidFill>
            <a:srgbClr val="1A401D"/>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eaLnBrk="0" hangingPunct="0">
              <a:defRPr sz="2400">
                <a:solidFill>
                  <a:schemeClr val="tx1"/>
                </a:solidFill>
                <a:latin typeface="Bookman Old Style" charset="0"/>
                <a:ea typeface="ＭＳ Ｐゴシック" charset="0"/>
                <a:cs typeface="ＭＳ Ｐゴシック" charset="0"/>
              </a:defRPr>
            </a:lvl1pPr>
            <a:lvl2pPr marL="742950" indent="-285750" eaLnBrk="0" hangingPunct="0">
              <a:defRPr sz="2400">
                <a:solidFill>
                  <a:schemeClr val="tx1"/>
                </a:solidFill>
                <a:latin typeface="Bookman Old Style" charset="0"/>
                <a:ea typeface="ＭＳ Ｐゴシック" charset="0"/>
              </a:defRPr>
            </a:lvl2pPr>
            <a:lvl3pPr marL="1143000" indent="-228600" eaLnBrk="0" hangingPunct="0">
              <a:defRPr sz="2400">
                <a:solidFill>
                  <a:schemeClr val="tx1"/>
                </a:solidFill>
                <a:latin typeface="Bookman Old Style" charset="0"/>
                <a:ea typeface="ＭＳ Ｐゴシック" charset="0"/>
              </a:defRPr>
            </a:lvl3pPr>
            <a:lvl4pPr marL="1600200" indent="-228600" eaLnBrk="0" hangingPunct="0">
              <a:defRPr sz="2400">
                <a:solidFill>
                  <a:schemeClr val="tx1"/>
                </a:solidFill>
                <a:latin typeface="Bookman Old Style" charset="0"/>
                <a:ea typeface="ＭＳ Ｐゴシック" charset="0"/>
              </a:defRPr>
            </a:lvl4pPr>
            <a:lvl5pPr marL="2057400" indent="-228600" eaLnBrk="0" hangingPunct="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ヒラギノ角ゴ Pro W3" charset="0"/>
                <a:cs typeface="ヒラギノ角ゴ Pro W3" charset="0"/>
              </a:rPr>
              <a:t>Level 4: Results</a:t>
            </a:r>
          </a:p>
        </p:txBody>
      </p:sp>
      <p:sp>
        <p:nvSpPr>
          <p:cNvPr id="2" name="Title 1"/>
          <p:cNvSpPr>
            <a:spLocks noGrp="1"/>
          </p:cNvSpPr>
          <p:nvPr>
            <p:ph type="title" idx="4294967295"/>
          </p:nvPr>
        </p:nvSpPr>
        <p:spPr>
          <a:xfrm rot="16200000">
            <a:off x="-2979737" y="2979737"/>
            <a:ext cx="6858000" cy="898525"/>
          </a:xfrm>
          <a:solidFill>
            <a:schemeClr val="bg1">
              <a:lumMod val="85000"/>
            </a:schemeClr>
          </a:solidFill>
        </p:spPr>
        <p:txBody>
          <a:bodyPr/>
          <a:lstStyle/>
          <a:p>
            <a:pPr marL="457200"/>
            <a:r>
              <a:rPr lang="en-US" dirty="0">
                <a:latin typeface="Arial" pitchFamily="34" charset="0"/>
                <a:cs typeface="Arial" pitchFamily="34" charset="0"/>
              </a:rPr>
              <a:t>The Kirkpatrick Model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1600200"/>
            <a:ext cx="510540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363884" y="5153990"/>
            <a:ext cx="73152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Arial" pitchFamily="34" charset="0"/>
                <a:ea typeface="+mn-ea"/>
                <a:cs typeface="+mn-cs"/>
              </a:rPr>
              <a:t>  The degree to which targeted outcomes occur as a result of the training and the support and accountability package</a:t>
            </a:r>
            <a:endParaRPr kumimoji="0" lang="en-US" altLang="en-US" sz="27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312932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1866900" y="2362200"/>
            <a:ext cx="5829300" cy="3886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84EE2025-317E-4443-ACED-E65332337EC9}"/>
              </a:ext>
            </a:extLst>
          </p:cNvPr>
          <p:cNvSpPr txBox="1">
            <a:spLocks/>
          </p:cNvSpPr>
          <p:nvPr/>
        </p:nvSpPr>
        <p:spPr bwMode="auto">
          <a:xfrm rot="16200000">
            <a:off x="-2971798" y="2971799"/>
            <a:ext cx="6858000" cy="914402"/>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0" tIns="45720" rIns="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2500" kern="0" dirty="0">
                <a:latin typeface="Arial" pitchFamily="34" charset="0"/>
                <a:cs typeface="Arial" pitchFamily="34" charset="0"/>
              </a:rPr>
              <a:t>KIRKPATRICK FOUNDATIONAL PRINCIPLE</a:t>
            </a:r>
          </a:p>
        </p:txBody>
      </p:sp>
      <p:sp>
        <p:nvSpPr>
          <p:cNvPr id="3" name="Rectangle 2">
            <a:extLst>
              <a:ext uri="{FF2B5EF4-FFF2-40B4-BE49-F238E27FC236}">
                <a16:creationId xmlns:a16="http://schemas.microsoft.com/office/drawing/2014/main" id="{8ABB9F19-5079-40F0-B028-039817516E44}"/>
              </a:ext>
            </a:extLst>
          </p:cNvPr>
          <p:cNvSpPr/>
          <p:nvPr/>
        </p:nvSpPr>
        <p:spPr>
          <a:xfrm>
            <a:off x="1079846" y="0"/>
            <a:ext cx="922047" cy="1862048"/>
          </a:xfrm>
          <a:prstGeom prst="rect">
            <a:avLst/>
          </a:prstGeom>
          <a:noFill/>
        </p:spPr>
        <p:txBody>
          <a:bodyPr wrap="none" lIns="91440" tIns="45720" rIns="91440" bIns="45720">
            <a:spAutoFit/>
          </a:bodyPr>
          <a:lstStyle/>
          <a:p>
            <a:pPr algn="ctr"/>
            <a:r>
              <a:rPr lang="en-US" sz="11500" b="1" cap="none" spc="0" dirty="0">
                <a:ln w="22225">
                  <a:solidFill>
                    <a:srgbClr val="5A7121"/>
                  </a:solidFill>
                  <a:prstDash val="solid"/>
                </a:ln>
                <a:solidFill>
                  <a:srgbClr val="5A7121"/>
                </a:solidFill>
                <a:effectLst/>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4FAE7148-9976-4E36-B39F-C2CB91F55446}"/>
              </a:ext>
            </a:extLst>
          </p:cNvPr>
          <p:cNvSpPr txBox="1"/>
          <p:nvPr/>
        </p:nvSpPr>
        <p:spPr>
          <a:xfrm>
            <a:off x="2001892" y="315694"/>
            <a:ext cx="6837307" cy="646331"/>
          </a:xfrm>
          <a:prstGeom prst="rect">
            <a:avLst/>
          </a:prstGeom>
          <a:noFill/>
        </p:spPr>
        <p:txBody>
          <a:bodyPr wrap="square" rtlCol="0">
            <a:spAutoFit/>
          </a:bodyPr>
          <a:lstStyle/>
          <a:p>
            <a:pPr algn="ct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The end is the beginning.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Content Placeholder 2"/>
          <p:cNvSpPr txBox="1">
            <a:spLocks/>
          </p:cNvSpPr>
          <p:nvPr/>
        </p:nvSpPr>
        <p:spPr bwMode="auto">
          <a:xfrm>
            <a:off x="1828800" y="2362200"/>
            <a:ext cx="6019800" cy="3862552"/>
          </a:xfrm>
          <a:prstGeom prst="rect">
            <a:avLst/>
          </a:prstGeom>
          <a:solidFill>
            <a:srgbClr val="FFE4BD"/>
          </a:solidFill>
          <a:ln w="9525">
            <a:noFill/>
            <a:miter lim="800000"/>
            <a:headEnd/>
            <a:tailEnd/>
          </a:ln>
        </p:spPr>
        <p:txBody>
          <a:bodyPr/>
          <a:lstStyle/>
          <a:p>
            <a:pPr marL="342900" indent="-342900">
              <a:spcBef>
                <a:spcPct val="20000"/>
              </a:spcBef>
              <a:buFont typeface="Arial" pitchFamily="34" charset="0"/>
              <a:buNone/>
            </a:pPr>
            <a:r>
              <a:rPr lang="en-US" altLang="en-US" sz="2800" b="1" dirty="0">
                <a:solidFill>
                  <a:srgbClr val="420042"/>
                </a:solidFill>
                <a:latin typeface="Arial" pitchFamily="34" charset="0"/>
                <a:ea typeface="ヒラギノ角ゴ Pro W3"/>
                <a:cs typeface="ヒラギノ角ゴ Pro W3"/>
              </a:rPr>
              <a:t>re turn on ex·pec·ta·tion  </a:t>
            </a:r>
          </a:p>
          <a:p>
            <a:pPr marL="342900" indent="-342900">
              <a:spcBef>
                <a:spcPct val="20000"/>
              </a:spcBef>
              <a:buFont typeface="Arial" pitchFamily="34" charset="0"/>
              <a:buNone/>
            </a:pPr>
            <a:r>
              <a:rPr lang="en-US" altLang="en-US" sz="2800" dirty="0">
                <a:solidFill>
                  <a:srgbClr val="420042"/>
                </a:solidFill>
                <a:latin typeface="Arial" pitchFamily="34" charset="0"/>
                <a:ea typeface="ヒラギノ角ゴ Pro W3"/>
                <a:cs typeface="ヒラギノ角ゴ Pro W3"/>
              </a:rPr>
              <a:t>   \ri-</a:t>
            </a:r>
            <a:r>
              <a:rPr lang="en-US" altLang="en-US" sz="2800" b="1" dirty="0">
                <a:solidFill>
                  <a:srgbClr val="420042"/>
                </a:solidFill>
                <a:latin typeface="Arial" pitchFamily="34" charset="0"/>
                <a:ea typeface="ヒラギノ角ゴ Pro W3"/>
                <a:cs typeface="ヒラギノ角ゴ Pro W3"/>
              </a:rPr>
              <a:t>tərn</a:t>
            </a:r>
            <a:r>
              <a:rPr lang="en-US" altLang="en-US" sz="2800" dirty="0">
                <a:solidFill>
                  <a:srgbClr val="420042"/>
                </a:solidFill>
                <a:latin typeface="Arial" pitchFamily="34" charset="0"/>
                <a:ea typeface="ヒラギノ角ゴ Pro W3"/>
                <a:cs typeface="ヒラギノ角ゴ Pro W3"/>
              </a:rPr>
              <a:t> ȯn ek-spek-</a:t>
            </a:r>
            <a:r>
              <a:rPr lang="en-US" altLang="en-US" sz="2800" b="1" dirty="0">
                <a:solidFill>
                  <a:srgbClr val="420042"/>
                </a:solidFill>
                <a:latin typeface="Arial" pitchFamily="34" charset="0"/>
                <a:ea typeface="ヒラギノ角ゴ Pro W3"/>
                <a:cs typeface="ヒラギノ角ゴ Pro W3"/>
              </a:rPr>
              <a:t>tā</a:t>
            </a:r>
            <a:r>
              <a:rPr lang="en-US" altLang="en-US" sz="2800" dirty="0">
                <a:solidFill>
                  <a:srgbClr val="420042"/>
                </a:solidFill>
                <a:latin typeface="Arial" pitchFamily="34" charset="0"/>
                <a:ea typeface="ヒラギノ角ゴ Pro W3"/>
                <a:cs typeface="ヒラギノ角ゴ Pro W3"/>
              </a:rPr>
              <a:t>-shən\ - noun</a:t>
            </a:r>
          </a:p>
          <a:p>
            <a:pPr marL="342900" indent="-342900">
              <a:spcBef>
                <a:spcPct val="20000"/>
              </a:spcBef>
              <a:buFont typeface="Arial" pitchFamily="34" charset="0"/>
              <a:buNone/>
            </a:pPr>
            <a:endParaRPr lang="en-US" altLang="en-US" sz="2800" dirty="0">
              <a:solidFill>
                <a:srgbClr val="420042"/>
              </a:solidFill>
              <a:latin typeface="Arial" pitchFamily="34" charset="0"/>
              <a:ea typeface="ヒラギノ角ゴ Pro W3"/>
              <a:cs typeface="ヒラギノ角ゴ Pro W3"/>
            </a:endParaRPr>
          </a:p>
          <a:p>
            <a:pPr marL="342900" indent="-342900">
              <a:spcBef>
                <a:spcPct val="20000"/>
              </a:spcBef>
            </a:pPr>
            <a:r>
              <a:rPr lang="en-US" altLang="en-US" sz="2800" dirty="0">
                <a:solidFill>
                  <a:srgbClr val="420042"/>
                </a:solidFill>
                <a:latin typeface="Arial" pitchFamily="34" charset="0"/>
                <a:ea typeface="ヒラギノ角ゴ Pro W3"/>
                <a:cs typeface="ヒラギノ角ゴ Pro W3"/>
              </a:rPr>
              <a:t>1. What a successful training initiative delivers to key business stakeholders demonstrating the degree to which their expectations have been satisfied</a:t>
            </a:r>
          </a:p>
        </p:txBody>
      </p:sp>
      <p:sp>
        <p:nvSpPr>
          <p:cNvPr id="9" name="Rectangle 7"/>
          <p:cNvSpPr txBox="1">
            <a:spLocks noChangeArrowheads="1"/>
          </p:cNvSpPr>
          <p:nvPr/>
        </p:nvSpPr>
        <p:spPr>
          <a:xfrm>
            <a:off x="2003424" y="314324"/>
            <a:ext cx="6835776" cy="1216152"/>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spcBef>
                <a:spcPts val="0"/>
              </a:spcBef>
              <a:spcAft>
                <a:spcPts val="0"/>
              </a:spcAft>
              <a:buFont typeface="Arial" pitchFamily="34" charset="0"/>
              <a:buNone/>
              <a:defRPr/>
            </a:pPr>
            <a:r>
              <a:rPr lang="en-US" sz="3600" b="1" dirty="0">
                <a:solidFill>
                  <a:schemeClr val="tx1">
                    <a:lumMod val="95000"/>
                    <a:lumOff val="5000"/>
                  </a:schemeClr>
                </a:solidFill>
                <a:latin typeface="Times New Roman" panose="02020603050405020304" pitchFamily="18" charset="0"/>
                <a:ea typeface="+mn-ea"/>
                <a:cs typeface="Times New Roman" panose="02020603050405020304" pitchFamily="18" charset="0"/>
              </a:rPr>
              <a:t>Return on expectations (ROE) is the ultimate indicator of value.</a:t>
            </a:r>
          </a:p>
        </p:txBody>
      </p:sp>
      <p:sp>
        <p:nvSpPr>
          <p:cNvPr id="3" name="Rectangle 2">
            <a:extLst>
              <a:ext uri="{FF2B5EF4-FFF2-40B4-BE49-F238E27FC236}">
                <a16:creationId xmlns:a16="http://schemas.microsoft.com/office/drawing/2014/main" id="{14BB762B-E033-4925-8575-2FD97BDA799A}"/>
              </a:ext>
            </a:extLst>
          </p:cNvPr>
          <p:cNvSpPr/>
          <p:nvPr/>
        </p:nvSpPr>
        <p:spPr>
          <a:xfrm>
            <a:off x="1078203" y="0"/>
            <a:ext cx="922047" cy="1862048"/>
          </a:xfrm>
          <a:prstGeom prst="rect">
            <a:avLst/>
          </a:prstGeom>
          <a:noFill/>
        </p:spPr>
        <p:txBody>
          <a:bodyPr wrap="none" lIns="91440" tIns="45720" rIns="91440" bIns="45720">
            <a:spAutoFit/>
          </a:bodyPr>
          <a:lstStyle/>
          <a:p>
            <a:pPr algn="ctr"/>
            <a:r>
              <a:rPr lang="en-US" sz="11500" b="1" dirty="0">
                <a:ln w="22225">
                  <a:solidFill>
                    <a:srgbClr val="5A7121"/>
                  </a:solidFill>
                  <a:prstDash val="solid"/>
                </a:ln>
                <a:solidFill>
                  <a:srgbClr val="5A7121"/>
                </a:solidFill>
                <a:latin typeface="Times New Roman" panose="02020603050405020304" pitchFamily="18" charset="0"/>
                <a:cs typeface="Times New Roman" panose="02020603050405020304" pitchFamily="18" charset="0"/>
              </a:rPr>
              <a:t>2</a:t>
            </a:r>
            <a:endParaRPr lang="en-US" sz="11500" b="1" cap="none" spc="0" dirty="0">
              <a:ln w="22225">
                <a:solidFill>
                  <a:srgbClr val="5A7121"/>
                </a:solidFill>
                <a:prstDash val="solid"/>
              </a:ln>
              <a:solidFill>
                <a:srgbClr val="5A7121"/>
              </a:solidFill>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CA4D1100-0E74-4AA4-B570-75ED2DD50505}"/>
              </a:ext>
            </a:extLst>
          </p:cNvPr>
          <p:cNvSpPr txBox="1">
            <a:spLocks/>
          </p:cNvSpPr>
          <p:nvPr/>
        </p:nvSpPr>
        <p:spPr bwMode="auto">
          <a:xfrm rot="16200000">
            <a:off x="-2971798" y="2971799"/>
            <a:ext cx="6858000" cy="914402"/>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0" tIns="45720" rIns="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2500" kern="0" dirty="0">
                <a:latin typeface="Arial" pitchFamily="34" charset="0"/>
                <a:cs typeface="Arial" pitchFamily="34" charset="0"/>
              </a:rPr>
              <a:t>KIRKPATRICK FOUNDATIONAL PRINCIPLE</a:t>
            </a:r>
          </a:p>
        </p:txBody>
      </p:sp>
    </p:spTree>
  </p:cSld>
  <p:clrMapOvr>
    <a:masterClrMapping/>
  </p:clrMapOvr>
  <p:transition/>
</p:sld>
</file>

<file path=ppt/theme/theme1.xml><?xml version="1.0" encoding="utf-8"?>
<a:theme xmlns:a="http://schemas.openxmlformats.org/drawingml/2006/main" name="2020 Bronze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4LE5 Online 2020 06 updated template" id="{DC77B325-B25B-4AA8-9D62-A07DB0C55840}" vid="{C74D641D-CC82-47B9-A750-C999252C95B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16227</TotalTime>
  <Words>977</Words>
  <Application>Microsoft Office PowerPoint</Application>
  <PresentationFormat>On-screen Show (4:3)</PresentationFormat>
  <Paragraphs>110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Bookman Old Style</vt:lpstr>
      <vt:lpstr>Calibri</vt:lpstr>
      <vt:lpstr>Times New Roman</vt:lpstr>
      <vt:lpstr>2020 Bronze Template</vt:lpstr>
      <vt:lpstr>PowerPoint Presentation</vt:lpstr>
      <vt:lpstr>Authentic Kirkpatrick® Slides  to Use Within Your Organization </vt:lpstr>
      <vt:lpstr>Why Evaluate?</vt:lpstr>
      <vt:lpstr>PowerPoint Presentation</vt:lpstr>
      <vt:lpstr>PowerPoint Presentation</vt:lpstr>
      <vt:lpstr>PowerPoint Presentation</vt:lpstr>
      <vt:lpstr>The Kirkpatrick Model</vt:lpstr>
      <vt:lpstr>PowerPoint Presentation</vt:lpstr>
      <vt:lpstr>PowerPoint Presentation</vt:lpstr>
      <vt:lpstr>PowerPoint Presentation</vt:lpstr>
      <vt:lpstr>PowerPoint Presentation</vt:lpstr>
      <vt:lpstr>PowerPoint Presentation</vt:lpstr>
      <vt:lpstr>References</vt:lpstr>
      <vt:lpstr>Thank you</vt:lpstr>
    </vt:vector>
  </TitlesOfParts>
  <Company>First Indiana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Kirkpatrick Four Level Evaluation Program</dc:title>
  <dc:creator>First Indiana Bank</dc:creator>
  <cp:lastModifiedBy>Tess Zellner-Gillis</cp:lastModifiedBy>
  <cp:revision>731</cp:revision>
  <dcterms:created xsi:type="dcterms:W3CDTF">2004-12-01T18:50:29Z</dcterms:created>
  <dcterms:modified xsi:type="dcterms:W3CDTF">2021-01-18T21:39:06Z</dcterms:modified>
</cp:coreProperties>
</file>